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9"/>
  </p:notesMasterIdLst>
  <p:sldIdLst>
    <p:sldId id="257" r:id="rId2"/>
    <p:sldId id="258" r:id="rId3"/>
    <p:sldId id="259" r:id="rId4"/>
    <p:sldId id="267" r:id="rId5"/>
    <p:sldId id="268" r:id="rId6"/>
    <p:sldId id="269" r:id="rId7"/>
    <p:sldId id="270" r:id="rId8"/>
    <p:sldId id="271" r:id="rId9"/>
    <p:sldId id="272" r:id="rId10"/>
    <p:sldId id="261" r:id="rId11"/>
    <p:sldId id="262" r:id="rId12"/>
    <p:sldId id="263" r:id="rId13"/>
    <p:sldId id="264" r:id="rId14"/>
    <p:sldId id="265" r:id="rId15"/>
    <p:sldId id="266" r:id="rId16"/>
    <p:sldId id="273" r:id="rId17"/>
    <p:sldId id="297" r:id="rId18"/>
    <p:sldId id="260" r:id="rId19"/>
    <p:sldId id="274" r:id="rId20"/>
    <p:sldId id="277" r:id="rId21"/>
    <p:sldId id="278" r:id="rId22"/>
    <p:sldId id="279" r:id="rId23"/>
    <p:sldId id="298" r:id="rId24"/>
    <p:sldId id="280" r:id="rId25"/>
    <p:sldId id="281" r:id="rId26"/>
    <p:sldId id="299" r:id="rId27"/>
    <p:sldId id="282" r:id="rId28"/>
    <p:sldId id="284" r:id="rId29"/>
    <p:sldId id="283" r:id="rId30"/>
    <p:sldId id="300" r:id="rId31"/>
    <p:sldId id="295" r:id="rId32"/>
    <p:sldId id="301" r:id="rId33"/>
    <p:sldId id="286" r:id="rId34"/>
    <p:sldId id="292" r:id="rId35"/>
    <p:sldId id="287" r:id="rId36"/>
    <p:sldId id="288" r:id="rId37"/>
    <p:sldId id="289" r:id="rId38"/>
    <p:sldId id="290" r:id="rId39"/>
    <p:sldId id="293" r:id="rId40"/>
    <p:sldId id="291" r:id="rId41"/>
    <p:sldId id="294" r:id="rId42"/>
    <p:sldId id="296" r:id="rId43"/>
    <p:sldId id="303" r:id="rId44"/>
    <p:sldId id="305" r:id="rId45"/>
    <p:sldId id="304" r:id="rId46"/>
    <p:sldId id="306" r:id="rId47"/>
    <p:sldId id="307" r:id="rId48"/>
    <p:sldId id="321" r:id="rId49"/>
    <p:sldId id="309" r:id="rId50"/>
    <p:sldId id="310" r:id="rId51"/>
    <p:sldId id="308" r:id="rId52"/>
    <p:sldId id="311" r:id="rId53"/>
    <p:sldId id="312" r:id="rId54"/>
    <p:sldId id="313" r:id="rId55"/>
    <p:sldId id="316" r:id="rId56"/>
    <p:sldId id="319" r:id="rId57"/>
    <p:sldId id="320" r:id="rId58"/>
    <p:sldId id="256"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275" r:id="rId74"/>
    <p:sldId id="336" r:id="rId75"/>
    <p:sldId id="276" r:id="rId76"/>
    <p:sldId id="285"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0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72360" autoAdjust="0"/>
  </p:normalViewPr>
  <p:slideViewPr>
    <p:cSldViewPr snapToGrid="0" snapToObjects="1">
      <p:cViewPr>
        <p:scale>
          <a:sx n="75" d="100"/>
          <a:sy n="75" d="100"/>
        </p:scale>
        <p:origin x="292" y="-5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032A3B-7C58-424C-B362-0E3FBB26FC5F}" type="datetimeFigureOut">
              <a:rPr lang="en-US" smtClean="0"/>
              <a:t>10/1/2021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7D70EC-8CF9-B141-A23E-A0A6BFD65B35}" type="slidenum">
              <a:rPr lang="en-US" smtClean="0"/>
              <a:t>‹#›</a:t>
            </a:fld>
            <a:endParaRPr lang="en-US"/>
          </a:p>
        </p:txBody>
      </p:sp>
    </p:spTree>
    <p:extLst>
      <p:ext uri="{BB962C8B-B14F-4D97-AF65-F5344CB8AC3E}">
        <p14:creationId xmlns:p14="http://schemas.microsoft.com/office/powerpoint/2010/main" val="39963460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1</a:t>
            </a:fld>
            <a:endParaRPr lang="en-US"/>
          </a:p>
        </p:txBody>
      </p:sp>
    </p:spTree>
    <p:extLst>
      <p:ext uri="{BB962C8B-B14F-4D97-AF65-F5344CB8AC3E}">
        <p14:creationId xmlns:p14="http://schemas.microsoft.com/office/powerpoint/2010/main" val="3194500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entire data set is Bag</a:t>
            </a:r>
          </a:p>
          <a:p>
            <a:r>
              <a:rPr lang="en-CA" dirty="0"/>
              <a:t>Each row is a tuple</a:t>
            </a:r>
          </a:p>
          <a:p>
            <a:r>
              <a:rPr lang="en-CA" dirty="0"/>
              <a:t>Each entity is a field</a:t>
            </a:r>
          </a:p>
        </p:txBody>
      </p:sp>
      <p:sp>
        <p:nvSpPr>
          <p:cNvPr id="4" name="Slide Number Placeholder 3"/>
          <p:cNvSpPr>
            <a:spLocks noGrp="1"/>
          </p:cNvSpPr>
          <p:nvPr>
            <p:ph type="sldNum" sz="quarter" idx="5"/>
          </p:nvPr>
        </p:nvSpPr>
        <p:spPr/>
        <p:txBody>
          <a:bodyPr/>
          <a:lstStyle/>
          <a:p>
            <a:fld id="{C07D70EC-8CF9-B141-A23E-A0A6BFD65B35}" type="slidenum">
              <a:rPr lang="en-US" smtClean="0"/>
              <a:t>19</a:t>
            </a:fld>
            <a:endParaRPr lang="en-US"/>
          </a:p>
        </p:txBody>
      </p:sp>
    </p:spTree>
    <p:extLst>
      <p:ext uri="{BB962C8B-B14F-4D97-AF65-F5344CB8AC3E}">
        <p14:creationId xmlns:p14="http://schemas.microsoft.com/office/powerpoint/2010/main" val="1483098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 IS DERIVED FROM A .</a:t>
            </a:r>
          </a:p>
          <a:p>
            <a:r>
              <a:rPr lang="en-CA" dirty="0"/>
              <a:t>A PARTS OINLY shows you a sample.</a:t>
            </a:r>
          </a:p>
        </p:txBody>
      </p:sp>
      <p:sp>
        <p:nvSpPr>
          <p:cNvPr id="4" name="Slide Number Placeholder 3"/>
          <p:cNvSpPr>
            <a:spLocks noGrp="1"/>
          </p:cNvSpPr>
          <p:nvPr>
            <p:ph type="sldNum" sz="quarter" idx="5"/>
          </p:nvPr>
        </p:nvSpPr>
        <p:spPr/>
        <p:txBody>
          <a:bodyPr/>
          <a:lstStyle/>
          <a:p>
            <a:fld id="{C07D70EC-8CF9-B141-A23E-A0A6BFD65B35}" type="slidenum">
              <a:rPr lang="en-US" smtClean="0"/>
              <a:t>21</a:t>
            </a:fld>
            <a:endParaRPr lang="en-US"/>
          </a:p>
        </p:txBody>
      </p:sp>
    </p:spTree>
    <p:extLst>
      <p:ext uri="{BB962C8B-B14F-4D97-AF65-F5344CB8AC3E}">
        <p14:creationId xmlns:p14="http://schemas.microsoft.com/office/powerpoint/2010/main" val="3349786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Describe PRINTS THE SCHEMA OF B</a:t>
            </a:r>
          </a:p>
          <a:p>
            <a:r>
              <a:rPr lang="en-CA" dirty="0"/>
              <a:t>HOWEVER If you do illustrate it will not show you the schema it</a:t>
            </a:r>
          </a:p>
        </p:txBody>
      </p:sp>
      <p:sp>
        <p:nvSpPr>
          <p:cNvPr id="4" name="Slide Number Placeholder 3"/>
          <p:cNvSpPr>
            <a:spLocks noGrp="1"/>
          </p:cNvSpPr>
          <p:nvPr>
            <p:ph type="sldNum" sz="quarter" idx="5"/>
          </p:nvPr>
        </p:nvSpPr>
        <p:spPr/>
        <p:txBody>
          <a:bodyPr/>
          <a:lstStyle/>
          <a:p>
            <a:fld id="{C07D70EC-8CF9-B141-A23E-A0A6BFD65B35}" type="slidenum">
              <a:rPr lang="en-US" smtClean="0"/>
              <a:t>22</a:t>
            </a:fld>
            <a:endParaRPr lang="en-US"/>
          </a:p>
        </p:txBody>
      </p:sp>
    </p:spTree>
    <p:extLst>
      <p:ext uri="{BB962C8B-B14F-4D97-AF65-F5344CB8AC3E}">
        <p14:creationId xmlns:p14="http://schemas.microsoft.com/office/powerpoint/2010/main" val="505578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Foreach means for each tuple in B generate </a:t>
            </a:r>
          </a:p>
          <a:p>
            <a:endParaRPr lang="en-CA" dirty="0"/>
          </a:p>
          <a:p>
            <a:r>
              <a:rPr lang="en-CA" dirty="0"/>
              <a:t>A = load '/</a:t>
            </a:r>
            <a:r>
              <a:rPr lang="en-CA" dirty="0" err="1"/>
              <a:t>test_data</a:t>
            </a:r>
            <a:r>
              <a:rPr lang="en-CA" dirty="0"/>
              <a:t>/SalesJan2009.csv’</a:t>
            </a:r>
          </a:p>
          <a:p>
            <a:r>
              <a:rPr lang="en-CA" dirty="0"/>
              <a:t>USING </a:t>
            </a:r>
            <a:r>
              <a:rPr lang="en-CA" dirty="0" err="1"/>
              <a:t>PigStorage</a:t>
            </a:r>
            <a:r>
              <a:rPr lang="en-CA" dirty="0"/>
              <a:t> (',’)</a:t>
            </a:r>
          </a:p>
          <a:p>
            <a:r>
              <a:rPr lang="en-CA" dirty="0"/>
              <a:t>AS (</a:t>
            </a:r>
            <a:r>
              <a:rPr lang="en-CA" dirty="0" err="1"/>
              <a:t>productid:chararray</a:t>
            </a:r>
            <a:r>
              <a:rPr lang="en-CA" dirty="0"/>
              <a:t>, </a:t>
            </a:r>
            <a:r>
              <a:rPr lang="en-CA" dirty="0" err="1"/>
              <a:t>salesamount:int</a:t>
            </a:r>
            <a:r>
              <a:rPr lang="en-CA" dirty="0"/>
              <a:t>, </a:t>
            </a:r>
            <a:r>
              <a:rPr lang="en-CA" dirty="0" err="1"/>
              <a:t>paymenttype:chararray</a:t>
            </a:r>
            <a:r>
              <a:rPr lang="en-CA" dirty="0"/>
              <a:t>, </a:t>
            </a:r>
            <a:r>
              <a:rPr lang="en-CA" dirty="0" err="1"/>
              <a:t>customername:chararray</a:t>
            </a:r>
            <a:r>
              <a:rPr lang="en-CA" dirty="0"/>
              <a:t>, </a:t>
            </a:r>
            <a:r>
              <a:rPr lang="en-CA" dirty="0" err="1"/>
              <a:t>city:chararray,region:chararray</a:t>
            </a:r>
            <a:r>
              <a:rPr lang="en-CA" dirty="0"/>
              <a:t>, </a:t>
            </a:r>
            <a:r>
              <a:rPr lang="en-CA" dirty="0" err="1"/>
              <a:t>country:chararray</a:t>
            </a:r>
            <a:r>
              <a:rPr lang="en-CA" dirty="0"/>
              <a:t>);</a:t>
            </a:r>
          </a:p>
          <a:p>
            <a:r>
              <a:rPr lang="en-CA" dirty="0"/>
              <a:t>B = FILTER A by country =='Turkey’;</a:t>
            </a:r>
          </a:p>
          <a:p>
            <a:r>
              <a:rPr lang="en-CA" dirty="0"/>
              <a:t>C = FOREACH B GENERATE productid, </a:t>
            </a:r>
            <a:r>
              <a:rPr lang="en-CA" dirty="0" err="1"/>
              <a:t>paymenttype</a:t>
            </a:r>
            <a:r>
              <a:rPr lang="en-CA" dirty="0"/>
              <a:t>, </a:t>
            </a:r>
            <a:r>
              <a:rPr lang="en-CA" dirty="0" err="1"/>
              <a:t>salesamount</a:t>
            </a:r>
            <a:r>
              <a:rPr lang="en-CA" dirty="0"/>
              <a:t>, country;</a:t>
            </a:r>
          </a:p>
          <a:p>
            <a:endParaRPr lang="en-CA" dirty="0"/>
          </a:p>
          <a:p>
            <a:endParaRPr lang="en-CA" dirty="0"/>
          </a:p>
          <a:p>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24</a:t>
            </a:fld>
            <a:endParaRPr lang="en-US"/>
          </a:p>
        </p:txBody>
      </p:sp>
    </p:spTree>
    <p:extLst>
      <p:ext uri="{BB962C8B-B14F-4D97-AF65-F5344CB8AC3E}">
        <p14:creationId xmlns:p14="http://schemas.microsoft.com/office/powerpoint/2010/main" val="3324787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Part-m means mapper </a:t>
            </a:r>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25</a:t>
            </a:fld>
            <a:endParaRPr lang="en-US"/>
          </a:p>
        </p:txBody>
      </p:sp>
    </p:spTree>
    <p:extLst>
      <p:ext uri="{BB962C8B-B14F-4D97-AF65-F5344CB8AC3E}">
        <p14:creationId xmlns:p14="http://schemas.microsoft.com/office/powerpoint/2010/main" val="2740378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 load '/</a:t>
            </a:r>
            <a:r>
              <a:rPr lang="en-CA" dirty="0" err="1"/>
              <a:t>test_data</a:t>
            </a:r>
            <a:r>
              <a:rPr lang="en-CA" dirty="0"/>
              <a:t>/SalesJan2009.csv'</a:t>
            </a:r>
          </a:p>
          <a:p>
            <a:r>
              <a:rPr lang="en-CA" dirty="0"/>
              <a:t>USING </a:t>
            </a:r>
            <a:r>
              <a:rPr lang="en-CA" dirty="0" err="1"/>
              <a:t>PigStorage</a:t>
            </a:r>
            <a:r>
              <a:rPr lang="en-CA" dirty="0"/>
              <a:t> (',')</a:t>
            </a:r>
          </a:p>
          <a:p>
            <a:r>
              <a:rPr lang="en-CA" dirty="0"/>
              <a:t>AS (</a:t>
            </a:r>
            <a:r>
              <a:rPr lang="en-CA" dirty="0" err="1"/>
              <a:t>productid:chararray</a:t>
            </a:r>
            <a:r>
              <a:rPr lang="en-CA" dirty="0"/>
              <a:t>, </a:t>
            </a:r>
            <a:r>
              <a:rPr lang="en-CA" dirty="0" err="1"/>
              <a:t>salesamount:int</a:t>
            </a:r>
            <a:r>
              <a:rPr lang="en-CA" dirty="0"/>
              <a:t>, </a:t>
            </a:r>
            <a:r>
              <a:rPr lang="en-CA" dirty="0" err="1"/>
              <a:t>paymenttype:chararray</a:t>
            </a:r>
            <a:r>
              <a:rPr lang="en-CA" dirty="0"/>
              <a:t>, </a:t>
            </a:r>
            <a:r>
              <a:rPr lang="en-CA" dirty="0" err="1"/>
              <a:t>customername:chararray</a:t>
            </a:r>
            <a:r>
              <a:rPr lang="en-CA" dirty="0"/>
              <a:t>, </a:t>
            </a:r>
            <a:r>
              <a:rPr lang="en-CA" dirty="0" err="1"/>
              <a:t>city:chararray</a:t>
            </a:r>
            <a:r>
              <a:rPr lang="en-CA" dirty="0"/>
              <a:t>, </a:t>
            </a:r>
            <a:r>
              <a:rPr lang="en-CA" dirty="0" err="1"/>
              <a:t>region:chararray</a:t>
            </a:r>
            <a:r>
              <a:rPr lang="en-CA" dirty="0"/>
              <a:t>, </a:t>
            </a:r>
            <a:r>
              <a:rPr lang="en-CA" dirty="0" err="1"/>
              <a:t>country:chararray</a:t>
            </a:r>
            <a:r>
              <a:rPr lang="en-CA" dirty="0"/>
              <a:t>);</a:t>
            </a:r>
          </a:p>
          <a:p>
            <a:r>
              <a:rPr lang="en-CA" dirty="0"/>
              <a:t>B = FILTER A by country =='United States';</a:t>
            </a:r>
          </a:p>
          <a:p>
            <a:r>
              <a:rPr lang="en-CA" dirty="0"/>
              <a:t>C = FOREACH B GENERATE productid, </a:t>
            </a:r>
            <a:r>
              <a:rPr lang="en-CA" dirty="0" err="1"/>
              <a:t>salesamount</a:t>
            </a:r>
            <a:r>
              <a:rPr lang="en-CA" dirty="0"/>
              <a:t>, </a:t>
            </a:r>
            <a:r>
              <a:rPr lang="en-CA" dirty="0" err="1"/>
              <a:t>paymenttype</a:t>
            </a:r>
            <a:r>
              <a:rPr lang="en-CA" dirty="0"/>
              <a:t>, country;</a:t>
            </a:r>
          </a:p>
          <a:p>
            <a:r>
              <a:rPr lang="en-CA" dirty="0"/>
              <a:t>D = ORDER C by productid;</a:t>
            </a:r>
          </a:p>
          <a:p>
            <a:r>
              <a:rPr lang="en-CA" dirty="0"/>
              <a:t>ILLUSTRATE D;</a:t>
            </a:r>
          </a:p>
          <a:p>
            <a:endParaRPr lang="en-US" dirty="0"/>
          </a:p>
        </p:txBody>
      </p:sp>
      <p:sp>
        <p:nvSpPr>
          <p:cNvPr id="4" name="Slide Number Placeholder 3"/>
          <p:cNvSpPr>
            <a:spLocks noGrp="1"/>
          </p:cNvSpPr>
          <p:nvPr>
            <p:ph type="sldNum" sz="quarter" idx="5"/>
          </p:nvPr>
        </p:nvSpPr>
        <p:spPr/>
        <p:txBody>
          <a:bodyPr/>
          <a:lstStyle/>
          <a:p>
            <a:fld id="{C07D70EC-8CF9-B141-A23E-A0A6BFD65B35}" type="slidenum">
              <a:rPr lang="en-US" smtClean="0"/>
              <a:t>29</a:t>
            </a:fld>
            <a:endParaRPr lang="en-US"/>
          </a:p>
        </p:txBody>
      </p:sp>
    </p:spTree>
    <p:extLst>
      <p:ext uri="{BB962C8B-B14F-4D97-AF65-F5344CB8AC3E}">
        <p14:creationId xmlns:p14="http://schemas.microsoft.com/office/powerpoint/2010/main" val="4141787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A = load '/</a:t>
            </a:r>
            <a:r>
              <a:rPr lang="en-CA" dirty="0" err="1"/>
              <a:t>test_data</a:t>
            </a:r>
            <a:r>
              <a:rPr lang="en-CA" dirty="0"/>
              <a:t>/SalesJan2009.csv'</a:t>
            </a:r>
          </a:p>
          <a:p>
            <a:r>
              <a:rPr lang="en-CA" dirty="0"/>
              <a:t>USING </a:t>
            </a:r>
            <a:r>
              <a:rPr lang="en-CA" dirty="0" err="1"/>
              <a:t>PigStorage</a:t>
            </a:r>
            <a:r>
              <a:rPr lang="en-CA" dirty="0"/>
              <a:t> (',')</a:t>
            </a:r>
          </a:p>
          <a:p>
            <a:r>
              <a:rPr lang="en-CA" dirty="0"/>
              <a:t>AS (</a:t>
            </a:r>
            <a:r>
              <a:rPr lang="en-CA" dirty="0" err="1"/>
              <a:t>productid:chararray</a:t>
            </a:r>
            <a:r>
              <a:rPr lang="en-CA" dirty="0"/>
              <a:t>, </a:t>
            </a:r>
            <a:r>
              <a:rPr lang="en-CA" dirty="0" err="1"/>
              <a:t>salesamount:int</a:t>
            </a:r>
            <a:r>
              <a:rPr lang="en-CA" dirty="0"/>
              <a:t>, </a:t>
            </a:r>
            <a:r>
              <a:rPr lang="en-CA" dirty="0" err="1"/>
              <a:t>paymenttype:chararray</a:t>
            </a:r>
            <a:r>
              <a:rPr lang="en-CA" dirty="0"/>
              <a:t>, </a:t>
            </a:r>
            <a:r>
              <a:rPr lang="en-CA" dirty="0" err="1"/>
              <a:t>customername:chararray</a:t>
            </a:r>
            <a:r>
              <a:rPr lang="en-CA" dirty="0"/>
              <a:t>, </a:t>
            </a:r>
            <a:r>
              <a:rPr lang="en-CA" dirty="0" err="1"/>
              <a:t>city:chararray</a:t>
            </a:r>
            <a:r>
              <a:rPr lang="en-CA" dirty="0"/>
              <a:t>, </a:t>
            </a:r>
            <a:r>
              <a:rPr lang="en-CA" dirty="0" err="1"/>
              <a:t>region:chararray</a:t>
            </a:r>
            <a:r>
              <a:rPr lang="en-CA" dirty="0"/>
              <a:t>, </a:t>
            </a:r>
            <a:r>
              <a:rPr lang="en-CA" dirty="0" err="1"/>
              <a:t>country:chararray</a:t>
            </a:r>
            <a:r>
              <a:rPr lang="en-CA" dirty="0"/>
              <a:t>);</a:t>
            </a:r>
          </a:p>
          <a:p>
            <a:r>
              <a:rPr lang="en-CA" dirty="0"/>
              <a:t>B = FILTER A by country =='United States';</a:t>
            </a:r>
          </a:p>
          <a:p>
            <a:r>
              <a:rPr lang="en-CA" dirty="0"/>
              <a:t>C = FOREACH B GENERATE productid, </a:t>
            </a:r>
            <a:r>
              <a:rPr lang="en-CA" dirty="0" err="1"/>
              <a:t>salesamount</a:t>
            </a:r>
            <a:r>
              <a:rPr lang="en-CA" dirty="0"/>
              <a:t>, </a:t>
            </a:r>
            <a:r>
              <a:rPr lang="en-CA" dirty="0" err="1"/>
              <a:t>paymenttype</a:t>
            </a:r>
            <a:r>
              <a:rPr lang="en-CA" dirty="0"/>
              <a:t>, country;</a:t>
            </a:r>
          </a:p>
          <a:p>
            <a:r>
              <a:rPr lang="en-CA" dirty="0"/>
              <a:t>D = ORDER C by productid;</a:t>
            </a:r>
          </a:p>
          <a:p>
            <a:r>
              <a:rPr lang="en-CA" dirty="0"/>
              <a:t>DUMP D;</a:t>
            </a:r>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30</a:t>
            </a:fld>
            <a:endParaRPr lang="en-US"/>
          </a:p>
        </p:txBody>
      </p:sp>
    </p:spTree>
    <p:extLst>
      <p:ext uri="{BB962C8B-B14F-4D97-AF65-F5344CB8AC3E}">
        <p14:creationId xmlns:p14="http://schemas.microsoft.com/office/powerpoint/2010/main" val="3215726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1:34</a:t>
            </a:r>
          </a:p>
        </p:txBody>
      </p:sp>
      <p:sp>
        <p:nvSpPr>
          <p:cNvPr id="4" name="Slide Number Placeholder 3"/>
          <p:cNvSpPr>
            <a:spLocks noGrp="1"/>
          </p:cNvSpPr>
          <p:nvPr>
            <p:ph type="sldNum" sz="quarter" idx="5"/>
          </p:nvPr>
        </p:nvSpPr>
        <p:spPr/>
        <p:txBody>
          <a:bodyPr/>
          <a:lstStyle/>
          <a:p>
            <a:fld id="{C07D70EC-8CF9-B141-A23E-A0A6BFD65B35}" type="slidenum">
              <a:rPr lang="en-US" smtClean="0"/>
              <a:t>31</a:t>
            </a:fld>
            <a:endParaRPr lang="en-US"/>
          </a:p>
        </p:txBody>
      </p:sp>
    </p:spTree>
    <p:extLst>
      <p:ext uri="{BB962C8B-B14F-4D97-AF65-F5344CB8AC3E}">
        <p14:creationId xmlns:p14="http://schemas.microsoft.com/office/powerpoint/2010/main" val="2179478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 FOREACH B GENERATE SUBSTRING(productid, 7, 8) as productid, </a:t>
            </a:r>
            <a:r>
              <a:rPr lang="en-CA" dirty="0" err="1"/>
              <a:t>salesamount</a:t>
            </a:r>
            <a:r>
              <a:rPr lang="en-CA" dirty="0"/>
              <a:t>, </a:t>
            </a:r>
            <a:r>
              <a:rPr lang="en-CA" dirty="0" err="1"/>
              <a:t>paymenttype</a:t>
            </a:r>
            <a:r>
              <a:rPr lang="en-CA" dirty="0"/>
              <a:t>, country;</a:t>
            </a:r>
          </a:p>
          <a:p>
            <a:r>
              <a:rPr lang="en-CA" dirty="0"/>
              <a:t>D = ORDER C by productid DESC;</a:t>
            </a:r>
          </a:p>
        </p:txBody>
      </p:sp>
      <p:sp>
        <p:nvSpPr>
          <p:cNvPr id="4" name="Slide Number Placeholder 3"/>
          <p:cNvSpPr>
            <a:spLocks noGrp="1"/>
          </p:cNvSpPr>
          <p:nvPr>
            <p:ph type="sldNum" sz="quarter" idx="5"/>
          </p:nvPr>
        </p:nvSpPr>
        <p:spPr/>
        <p:txBody>
          <a:bodyPr/>
          <a:lstStyle/>
          <a:p>
            <a:fld id="{C07D70EC-8CF9-B141-A23E-A0A6BFD65B35}" type="slidenum">
              <a:rPr lang="en-US" smtClean="0"/>
              <a:t>33</a:t>
            </a:fld>
            <a:endParaRPr lang="en-US"/>
          </a:p>
        </p:txBody>
      </p:sp>
    </p:spTree>
    <p:extLst>
      <p:ext uri="{BB962C8B-B14F-4D97-AF65-F5344CB8AC3E}">
        <p14:creationId xmlns:p14="http://schemas.microsoft.com/office/powerpoint/2010/main" val="1651479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 FOREACH B GENERATE productid, </a:t>
            </a:r>
            <a:r>
              <a:rPr lang="en-CA" dirty="0" err="1"/>
              <a:t>salesamount</a:t>
            </a:r>
            <a:r>
              <a:rPr lang="en-CA" dirty="0"/>
              <a:t>, </a:t>
            </a:r>
            <a:r>
              <a:rPr lang="en-CA" dirty="0" err="1"/>
              <a:t>paymenttype</a:t>
            </a:r>
            <a:r>
              <a:rPr lang="en-CA" dirty="0"/>
              <a:t>, STARTSWITH(</a:t>
            </a:r>
            <a:r>
              <a:rPr lang="en-CA" dirty="0" err="1"/>
              <a:t>paymenttype</a:t>
            </a:r>
            <a:r>
              <a:rPr lang="en-CA" dirty="0"/>
              <a:t>, 'Visa'), country;</a:t>
            </a:r>
          </a:p>
          <a:p>
            <a:r>
              <a:rPr lang="en-CA" dirty="0"/>
              <a:t>DUMP C;</a:t>
            </a:r>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36</a:t>
            </a:fld>
            <a:endParaRPr lang="en-US"/>
          </a:p>
        </p:txBody>
      </p:sp>
    </p:spTree>
    <p:extLst>
      <p:ext uri="{BB962C8B-B14F-4D97-AF65-F5344CB8AC3E}">
        <p14:creationId xmlns:p14="http://schemas.microsoft.com/office/powerpoint/2010/main" val="4210469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PIG</a:t>
            </a:r>
            <a:r>
              <a:rPr lang="en-US" baseline="0" dirty="0"/>
              <a:t> functions operate on a field and hence are typically available with a for each operation.</a:t>
            </a:r>
            <a:endParaRPr lang="en-US" dirty="0"/>
          </a:p>
        </p:txBody>
      </p:sp>
      <p:sp>
        <p:nvSpPr>
          <p:cNvPr id="4" name="Slide Number Placeholder 3"/>
          <p:cNvSpPr>
            <a:spLocks noGrp="1"/>
          </p:cNvSpPr>
          <p:nvPr>
            <p:ph type="sldNum" sz="quarter" idx="10"/>
          </p:nvPr>
        </p:nvSpPr>
        <p:spPr/>
        <p:txBody>
          <a:bodyPr/>
          <a:lstStyle/>
          <a:p>
            <a:fld id="{799D120D-8E58-2F49-8EC9-B49D98FF55AC}" type="slidenum">
              <a:rPr lang="en-US" smtClean="0"/>
              <a:t>5</a:t>
            </a:fld>
            <a:endParaRPr lang="en-US"/>
          </a:p>
        </p:txBody>
      </p:sp>
    </p:spTree>
    <p:extLst>
      <p:ext uri="{BB962C8B-B14F-4D97-AF65-F5344CB8AC3E}">
        <p14:creationId xmlns:p14="http://schemas.microsoft.com/office/powerpoint/2010/main" val="4045244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A = load '/</a:t>
            </a:r>
            <a:r>
              <a:rPr lang="en-CA" dirty="0" err="1"/>
              <a:t>test_data</a:t>
            </a:r>
            <a:r>
              <a:rPr lang="en-CA" dirty="0"/>
              <a:t>/SalesJan2009.csv'</a:t>
            </a:r>
          </a:p>
          <a:p>
            <a:r>
              <a:rPr lang="en-CA" dirty="0"/>
              <a:t>USING </a:t>
            </a:r>
            <a:r>
              <a:rPr lang="en-CA" dirty="0" err="1"/>
              <a:t>PigStorage</a:t>
            </a:r>
            <a:r>
              <a:rPr lang="en-CA" dirty="0"/>
              <a:t> (',')</a:t>
            </a:r>
          </a:p>
          <a:p>
            <a:r>
              <a:rPr lang="en-CA" dirty="0"/>
              <a:t>AS (</a:t>
            </a:r>
            <a:r>
              <a:rPr lang="en-CA" dirty="0" err="1"/>
              <a:t>productid:chararray</a:t>
            </a:r>
            <a:r>
              <a:rPr lang="en-CA" dirty="0"/>
              <a:t>, </a:t>
            </a:r>
            <a:r>
              <a:rPr lang="en-CA" dirty="0" err="1"/>
              <a:t>salesamount:int</a:t>
            </a:r>
            <a:r>
              <a:rPr lang="en-CA" dirty="0"/>
              <a:t>, </a:t>
            </a:r>
            <a:r>
              <a:rPr lang="en-CA" dirty="0" err="1"/>
              <a:t>paymenttype:chararray</a:t>
            </a:r>
            <a:r>
              <a:rPr lang="en-CA" dirty="0"/>
              <a:t>, </a:t>
            </a:r>
            <a:r>
              <a:rPr lang="en-CA" dirty="0" err="1"/>
              <a:t>customername:chararray</a:t>
            </a:r>
            <a:r>
              <a:rPr lang="en-CA" dirty="0"/>
              <a:t>, </a:t>
            </a:r>
            <a:r>
              <a:rPr lang="en-CA" dirty="0" err="1"/>
              <a:t>city:chararray</a:t>
            </a:r>
            <a:r>
              <a:rPr lang="en-CA" dirty="0"/>
              <a:t>, </a:t>
            </a:r>
            <a:r>
              <a:rPr lang="en-CA" dirty="0" err="1"/>
              <a:t>region:chararray</a:t>
            </a:r>
            <a:r>
              <a:rPr lang="en-CA" dirty="0"/>
              <a:t>, </a:t>
            </a:r>
            <a:r>
              <a:rPr lang="en-CA" dirty="0" err="1"/>
              <a:t>country:chararray</a:t>
            </a:r>
            <a:r>
              <a:rPr lang="en-CA" dirty="0"/>
              <a:t>);</a:t>
            </a:r>
          </a:p>
          <a:p>
            <a:r>
              <a:rPr lang="en-CA" dirty="0"/>
              <a:t>B = FILTER A by country =='United States';</a:t>
            </a:r>
          </a:p>
          <a:p>
            <a:r>
              <a:rPr lang="en-CA" dirty="0"/>
              <a:t>C = GROUP B by </a:t>
            </a:r>
            <a:r>
              <a:rPr lang="en-CA" dirty="0" err="1"/>
              <a:t>paymenttype</a:t>
            </a:r>
            <a:r>
              <a:rPr lang="en-CA" dirty="0"/>
              <a:t>;</a:t>
            </a:r>
          </a:p>
          <a:p>
            <a:r>
              <a:rPr lang="en-CA" dirty="0"/>
              <a:t>D = FOREACH C GENERATE group as </a:t>
            </a:r>
            <a:r>
              <a:rPr lang="en-CA" dirty="0" err="1"/>
              <a:t>paymenttype</a:t>
            </a:r>
            <a:r>
              <a:rPr lang="en-CA" dirty="0"/>
              <a:t>, SUM(</a:t>
            </a:r>
            <a:r>
              <a:rPr lang="en-CA" dirty="0" err="1"/>
              <a:t>B.salesamount</a:t>
            </a:r>
            <a:r>
              <a:rPr lang="en-CA" dirty="0"/>
              <a:t>) as </a:t>
            </a:r>
            <a:r>
              <a:rPr lang="en-CA" dirty="0" err="1"/>
              <a:t>total_sales</a:t>
            </a:r>
            <a:r>
              <a:rPr lang="en-CA" dirty="0"/>
              <a:t>;</a:t>
            </a:r>
          </a:p>
          <a:p>
            <a:r>
              <a:rPr lang="en-CA" dirty="0"/>
              <a:t>STORE D INTO '/</a:t>
            </a:r>
            <a:r>
              <a:rPr lang="en-CA" dirty="0" err="1"/>
              <a:t>test_data</a:t>
            </a:r>
            <a:r>
              <a:rPr lang="en-CA" dirty="0"/>
              <a:t>/</a:t>
            </a:r>
            <a:r>
              <a:rPr lang="en-CA" dirty="0" err="1"/>
              <a:t>Sales_By_Paymenttype_For_US</a:t>
            </a:r>
            <a:r>
              <a:rPr lang="en-CA" dirty="0"/>
              <a:t>';</a:t>
            </a:r>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38</a:t>
            </a:fld>
            <a:endParaRPr lang="en-US"/>
          </a:p>
        </p:txBody>
      </p:sp>
    </p:spTree>
    <p:extLst>
      <p:ext uri="{BB962C8B-B14F-4D97-AF65-F5344CB8AC3E}">
        <p14:creationId xmlns:p14="http://schemas.microsoft.com/office/powerpoint/2010/main" val="1724644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39</a:t>
            </a:fld>
            <a:endParaRPr lang="en-US"/>
          </a:p>
        </p:txBody>
      </p:sp>
    </p:spTree>
    <p:extLst>
      <p:ext uri="{BB962C8B-B14F-4D97-AF65-F5344CB8AC3E}">
        <p14:creationId xmlns:p14="http://schemas.microsoft.com/office/powerpoint/2010/main" val="1499822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Every pig job CREATE DAG DIRD ASYCLIC GRAPH</a:t>
            </a:r>
          </a:p>
          <a:p>
            <a:endParaRPr lang="en-CA" dirty="0"/>
          </a:p>
          <a:p>
            <a:endParaRPr lang="en-CA" dirty="0"/>
          </a:p>
          <a:p>
            <a:r>
              <a:rPr lang="en-CA" sz="1200" dirty="0">
                <a:latin typeface="Times New Roman" panose="02020603050405020304" pitchFamily="18" charset="0"/>
                <a:cs typeface="Times New Roman" panose="02020603050405020304" pitchFamily="18" charset="0"/>
              </a:rPr>
              <a:t>LAZY EVALUATED. A equal to something means it just evaluate A and creates a node and put it in the </a:t>
            </a:r>
            <a:r>
              <a:rPr lang="en-CA" sz="1200" dirty="0" err="1">
                <a:latin typeface="Times New Roman" panose="02020603050405020304" pitchFamily="18" charset="0"/>
                <a:cs typeface="Times New Roman" panose="02020603050405020304" pitchFamily="18" charset="0"/>
              </a:rPr>
              <a:t>dag.For</a:t>
            </a:r>
            <a:r>
              <a:rPr lang="en-CA" sz="1200" dirty="0">
                <a:latin typeface="Times New Roman" panose="02020603050405020304" pitchFamily="18" charset="0"/>
                <a:cs typeface="Times New Roman" panose="02020603050405020304" pitchFamily="18" charset="0"/>
              </a:rPr>
              <a:t> B it creates another node but put in the same DAG .Same for C (Different DAG) .When it come to D it’s a action .same thing (Different DAG) </a:t>
            </a:r>
          </a:p>
          <a:p>
            <a:r>
              <a:rPr lang="en-CA" sz="1200" dirty="0">
                <a:latin typeface="Times New Roman" panose="02020603050405020304" pitchFamily="18" charset="0"/>
                <a:cs typeface="Times New Roman" panose="02020603050405020304" pitchFamily="18" charset="0"/>
              </a:rPr>
              <a:t>What pig does ? It executes the first nodes then second nodes then third then forth which is action</a:t>
            </a:r>
          </a:p>
          <a:p>
            <a:r>
              <a:rPr lang="en-CA" sz="1200" dirty="0">
                <a:latin typeface="Times New Roman" panose="02020603050405020304" pitchFamily="18" charset="0"/>
                <a:cs typeface="Times New Roman" panose="02020603050405020304" pitchFamily="18" charset="0"/>
              </a:rPr>
              <a:t>There is a problem ?</a:t>
            </a:r>
          </a:p>
          <a:p>
            <a:endParaRPr lang="en-CA" dirty="0"/>
          </a:p>
          <a:p>
            <a:endParaRPr lang="en-CA" dirty="0"/>
          </a:p>
          <a:p>
            <a:endParaRPr lang="en-CA" dirty="0"/>
          </a:p>
          <a:p>
            <a:endParaRPr lang="en-CA" dirty="0"/>
          </a:p>
          <a:p>
            <a:r>
              <a:rPr lang="en-CA" dirty="0"/>
              <a:t>D comes  from c and c comes from B and B comes from  A</a:t>
            </a:r>
          </a:p>
          <a:p>
            <a:r>
              <a:rPr lang="en-CA" dirty="0"/>
              <a:t>HOW A PIG PROGRAM EXECUTE? IT LAZY EVALUATED. A equal to something means it just evaluate A and creates a node and put it in the </a:t>
            </a:r>
            <a:r>
              <a:rPr lang="en-CA" dirty="0" err="1"/>
              <a:t>dag</a:t>
            </a:r>
            <a:endParaRPr lang="en-CA" dirty="0"/>
          </a:p>
          <a:p>
            <a:r>
              <a:rPr lang="en-CA" dirty="0"/>
              <a:t>For B it creates another node but put in the same DAG </a:t>
            </a:r>
          </a:p>
          <a:p>
            <a:r>
              <a:rPr lang="en-CA" dirty="0"/>
              <a:t>Same for C</a:t>
            </a:r>
          </a:p>
          <a:p>
            <a:r>
              <a:rPr lang="en-CA" dirty="0"/>
              <a:t>When it come to D it’s a action .same thing</a:t>
            </a:r>
          </a:p>
          <a:p>
            <a:r>
              <a:rPr lang="en-CA" dirty="0"/>
              <a:t>What pig does ? It executes the first nodes then second nodes then third then forth which is action</a:t>
            </a:r>
          </a:p>
          <a:p>
            <a:r>
              <a:rPr lang="en-CA" dirty="0"/>
              <a:t>There is a problem ?</a:t>
            </a:r>
          </a:p>
          <a:p>
            <a:r>
              <a:rPr lang="en-CA" dirty="0"/>
              <a:t>Every time you run a command like Illustrate D ; First it will evaluate A and put it in a node </a:t>
            </a:r>
          </a:p>
          <a:p>
            <a:r>
              <a:rPr lang="en-CA" dirty="0"/>
              <a:t>When is come to B it will put in the node in the same </a:t>
            </a:r>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directed </a:t>
            </a:r>
            <a:r>
              <a:rPr lang="en-CA" b="1" dirty="0"/>
              <a:t>acyclic graph</a:t>
            </a:r>
            <a:r>
              <a:rPr lang="en-CA" dirty="0"/>
              <a:t> (</a:t>
            </a:r>
            <a:r>
              <a:rPr lang="en-CA" b="1" dirty="0"/>
              <a:t>DAG</a:t>
            </a:r>
            <a:r>
              <a:rPr lang="en-CA" dirty="0"/>
              <a:t>)</a:t>
            </a:r>
          </a:p>
        </p:txBody>
      </p:sp>
      <p:sp>
        <p:nvSpPr>
          <p:cNvPr id="4" name="Slide Number Placeholder 3"/>
          <p:cNvSpPr>
            <a:spLocks noGrp="1"/>
          </p:cNvSpPr>
          <p:nvPr>
            <p:ph type="sldNum" sz="quarter" idx="5"/>
          </p:nvPr>
        </p:nvSpPr>
        <p:spPr/>
        <p:txBody>
          <a:bodyPr/>
          <a:lstStyle/>
          <a:p>
            <a:fld id="{C07D70EC-8CF9-B141-A23E-A0A6BFD65B35}" type="slidenum">
              <a:rPr lang="en-US" smtClean="0"/>
              <a:t>40</a:t>
            </a:fld>
            <a:endParaRPr lang="en-US"/>
          </a:p>
        </p:txBody>
      </p:sp>
    </p:spTree>
    <p:extLst>
      <p:ext uri="{BB962C8B-B14F-4D97-AF65-F5344CB8AC3E}">
        <p14:creationId xmlns:p14="http://schemas.microsoft.com/office/powerpoint/2010/main" val="4279666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 = FILTER A BY country=='United States';</a:t>
            </a:r>
          </a:p>
          <a:p>
            <a:r>
              <a:rPr lang="en-CA" dirty="0"/>
              <a:t>ILLUSTRATE B;</a:t>
            </a:r>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41</a:t>
            </a:fld>
            <a:endParaRPr lang="en-US"/>
          </a:p>
        </p:txBody>
      </p:sp>
    </p:spTree>
    <p:extLst>
      <p:ext uri="{BB962C8B-B14F-4D97-AF65-F5344CB8AC3E}">
        <p14:creationId xmlns:p14="http://schemas.microsoft.com/office/powerpoint/2010/main" val="1807193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 FILTER A BY country=='Germany';</a:t>
            </a:r>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42</a:t>
            </a:fld>
            <a:endParaRPr lang="en-US"/>
          </a:p>
        </p:txBody>
      </p:sp>
    </p:spTree>
    <p:extLst>
      <p:ext uri="{BB962C8B-B14F-4D97-AF65-F5344CB8AC3E}">
        <p14:creationId xmlns:p14="http://schemas.microsoft.com/office/powerpoint/2010/main" val="715493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 = FILTER A BY country=='United Kingdom';</a:t>
            </a:r>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43</a:t>
            </a:fld>
            <a:endParaRPr lang="en-US"/>
          </a:p>
        </p:txBody>
      </p:sp>
    </p:spTree>
    <p:extLst>
      <p:ext uri="{BB962C8B-B14F-4D97-AF65-F5344CB8AC3E}">
        <p14:creationId xmlns:p14="http://schemas.microsoft.com/office/powerpoint/2010/main" val="223312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have created A and then B</a:t>
            </a:r>
          </a:p>
          <a:p>
            <a:r>
              <a:rPr lang="en-CA" dirty="0"/>
              <a:t>I have created A and then c </a:t>
            </a:r>
          </a:p>
          <a:p>
            <a:r>
              <a:rPr lang="en-CA" dirty="0"/>
              <a:t>I have created A and then D</a:t>
            </a:r>
          </a:p>
          <a:p>
            <a:r>
              <a:rPr lang="en-CA" dirty="0"/>
              <a:t>IT CREATES THREE DAG  .More number of DAG created more  time so we need to reduce the </a:t>
            </a:r>
            <a:r>
              <a:rPr lang="en-CA" dirty="0" err="1"/>
              <a:t>time.Its</a:t>
            </a:r>
            <a:r>
              <a:rPr lang="en-CA" dirty="0"/>
              <a:t> not efficient so we put split</a:t>
            </a:r>
          </a:p>
          <a:p>
            <a:r>
              <a:rPr lang="en-CA" dirty="0"/>
              <a:t>We are branching from A </a:t>
            </a:r>
          </a:p>
          <a:p>
            <a:endParaRPr lang="en-CA" dirty="0"/>
          </a:p>
          <a:p>
            <a:r>
              <a:rPr lang="en-CA" dirty="0"/>
              <a:t>Three times the program will run </a:t>
            </a:r>
          </a:p>
        </p:txBody>
      </p:sp>
      <p:sp>
        <p:nvSpPr>
          <p:cNvPr id="4" name="Slide Number Placeholder 3"/>
          <p:cNvSpPr>
            <a:spLocks noGrp="1"/>
          </p:cNvSpPr>
          <p:nvPr>
            <p:ph type="sldNum" sz="quarter" idx="5"/>
          </p:nvPr>
        </p:nvSpPr>
        <p:spPr/>
        <p:txBody>
          <a:bodyPr/>
          <a:lstStyle/>
          <a:p>
            <a:fld id="{C07D70EC-8CF9-B141-A23E-A0A6BFD65B35}" type="slidenum">
              <a:rPr lang="en-US" smtClean="0"/>
              <a:t>45</a:t>
            </a:fld>
            <a:endParaRPr lang="en-US"/>
          </a:p>
        </p:txBody>
      </p:sp>
    </p:spTree>
    <p:extLst>
      <p:ext uri="{BB962C8B-B14F-4D97-AF65-F5344CB8AC3E}">
        <p14:creationId xmlns:p14="http://schemas.microsoft.com/office/powerpoint/2010/main" val="1522975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SPLIT A INTO B IF country=='United States' ,</a:t>
            </a:r>
          </a:p>
          <a:p>
            <a:r>
              <a:rPr lang="en-CA" dirty="0"/>
              <a:t> C IF country=='United Kingdom',</a:t>
            </a:r>
          </a:p>
          <a:p>
            <a:r>
              <a:rPr lang="en-CA" dirty="0"/>
              <a:t>D IF country=='Germany';</a:t>
            </a:r>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46</a:t>
            </a:fld>
            <a:endParaRPr lang="en-US"/>
          </a:p>
        </p:txBody>
      </p:sp>
    </p:spTree>
    <p:extLst>
      <p:ext uri="{BB962C8B-B14F-4D97-AF65-F5344CB8AC3E}">
        <p14:creationId xmlns:p14="http://schemas.microsoft.com/office/powerpoint/2010/main" val="1649262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Instead of filter we use split. more efficient</a:t>
            </a:r>
          </a:p>
          <a:p>
            <a:endParaRPr lang="en-CA" dirty="0"/>
          </a:p>
          <a:p>
            <a:endParaRPr lang="en-CA" dirty="0"/>
          </a:p>
          <a:p>
            <a:r>
              <a:rPr lang="en-CA" dirty="0"/>
              <a:t>The first node in the </a:t>
            </a:r>
            <a:r>
              <a:rPr lang="en-CA" dirty="0" err="1"/>
              <a:t>dag</a:t>
            </a:r>
            <a:r>
              <a:rPr lang="en-CA" dirty="0"/>
              <a:t> is node A then there are three nodes there Node B,C and D</a:t>
            </a:r>
          </a:p>
          <a:p>
            <a:endParaRPr lang="en-CA" dirty="0"/>
          </a:p>
          <a:p>
            <a:r>
              <a:rPr lang="en-CA" dirty="0"/>
              <a:t>For example I did filter on A to get B</a:t>
            </a:r>
          </a:p>
          <a:p>
            <a:r>
              <a:rPr lang="en-CA" dirty="0"/>
              <a:t>Then I did filter on A to get c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Then I did filter on A to get D</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So I have three separate program .The program runs three times. Three separate flow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A –B then THE REST OF B</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A- C then THE REST OF C</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 A- D then THE REST OF D</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IN SPLIT as you can see in the diagram it branches to three</a:t>
            </a:r>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47</a:t>
            </a:fld>
            <a:endParaRPr lang="en-US"/>
          </a:p>
        </p:txBody>
      </p:sp>
    </p:spTree>
    <p:extLst>
      <p:ext uri="{BB962C8B-B14F-4D97-AF65-F5344CB8AC3E}">
        <p14:creationId xmlns:p14="http://schemas.microsoft.com/office/powerpoint/2010/main" val="896161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Any complicated DAG can be composed of the following 3 basic paradigm of DAG</a:t>
            </a:r>
          </a:p>
          <a:p>
            <a:r>
              <a:rPr lang="en-CA" dirty="0"/>
              <a:t>Sequential</a:t>
            </a:r>
          </a:p>
          <a:p>
            <a:r>
              <a:rPr lang="en-CA" dirty="0"/>
              <a:t>Merge</a:t>
            </a:r>
          </a:p>
          <a:p>
            <a:r>
              <a:rPr lang="en-CA" dirty="0"/>
              <a:t>Divide</a:t>
            </a:r>
          </a:p>
        </p:txBody>
      </p:sp>
      <p:sp>
        <p:nvSpPr>
          <p:cNvPr id="4" name="Slide Number Placeholder 3"/>
          <p:cNvSpPr>
            <a:spLocks noGrp="1"/>
          </p:cNvSpPr>
          <p:nvPr>
            <p:ph type="sldNum" sz="quarter" idx="5"/>
          </p:nvPr>
        </p:nvSpPr>
        <p:spPr/>
        <p:txBody>
          <a:bodyPr/>
          <a:lstStyle/>
          <a:p>
            <a:fld id="{C07D70EC-8CF9-B141-A23E-A0A6BFD65B35}" type="slidenum">
              <a:rPr lang="en-US" smtClean="0"/>
              <a:t>48</a:t>
            </a:fld>
            <a:endParaRPr lang="en-US"/>
          </a:p>
        </p:txBody>
      </p:sp>
    </p:spTree>
    <p:extLst>
      <p:ext uri="{BB962C8B-B14F-4D97-AF65-F5344CB8AC3E}">
        <p14:creationId xmlns:p14="http://schemas.microsoft.com/office/powerpoint/2010/main" val="1289207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By default  its </a:t>
            </a:r>
          </a:p>
          <a:p>
            <a:r>
              <a:rPr lang="en-CA" b="1" dirty="0"/>
              <a:t>Pig–x local  </a:t>
            </a:r>
            <a:r>
              <a:rPr lang="en-CA" dirty="0"/>
              <a:t>:it starts in local mode. your program does not rely on Hadoop cluster  .It relies on local file system .It will data file system .It treats your local file system as intermediate storage .Every program require intermediate storage .</a:t>
            </a:r>
          </a:p>
          <a:p>
            <a:r>
              <a:rPr lang="en-CA" dirty="0"/>
              <a:t>after it reads it will write in local file system .</a:t>
            </a:r>
          </a:p>
          <a:p>
            <a:r>
              <a:rPr lang="en-CA" b="1" dirty="0"/>
              <a:t>Pig –x </a:t>
            </a:r>
            <a:r>
              <a:rPr lang="en-CA" b="1" dirty="0" err="1"/>
              <a:t>mapreduce</a:t>
            </a:r>
            <a:r>
              <a:rPr lang="en-CA" b="1" dirty="0"/>
              <a:t> </a:t>
            </a:r>
            <a:r>
              <a:rPr lang="en-CA" dirty="0"/>
              <a:t>: this starts in distributed environment .It means pig will run in a cluster and it consider cluster file system as its file system so if cluster is using HDFS as its file system then it use it as files system .and also map reduce is going to use map reduce engine as its engine.</a:t>
            </a:r>
          </a:p>
          <a:p>
            <a:r>
              <a:rPr lang="en-CA" dirty="0"/>
              <a:t>We mentioned Hadoop has two parts :HDFS AND ENGINE(processing engine) .so Map reduce is the default processing engine .There are many like Spark ,</a:t>
            </a:r>
            <a:r>
              <a:rPr lang="en-CA" dirty="0" err="1"/>
              <a:t>Tez</a:t>
            </a:r>
            <a:r>
              <a:rPr lang="en-CA" dirty="0"/>
              <a:t> ,…</a:t>
            </a:r>
          </a:p>
          <a:p>
            <a:r>
              <a:rPr lang="en-CA" b="1" dirty="0"/>
              <a:t>Pig – x </a:t>
            </a:r>
            <a:r>
              <a:rPr lang="en-CA" b="1" dirty="0" err="1"/>
              <a:t>Tez_local</a:t>
            </a:r>
            <a:r>
              <a:rPr lang="en-CA" b="1" dirty="0"/>
              <a:t> </a:t>
            </a:r>
            <a:r>
              <a:rPr lang="en-CA" dirty="0"/>
              <a:t>: its going to your local environment but its using </a:t>
            </a:r>
            <a:r>
              <a:rPr lang="en-CA" dirty="0" err="1"/>
              <a:t>Tez</a:t>
            </a:r>
            <a:r>
              <a:rPr lang="en-CA" dirty="0"/>
              <a:t> as processing engine</a:t>
            </a:r>
          </a:p>
          <a:p>
            <a:r>
              <a:rPr lang="en-CA" b="1" dirty="0"/>
              <a:t>Pig – x </a:t>
            </a:r>
            <a:r>
              <a:rPr lang="en-CA" b="1" dirty="0" err="1"/>
              <a:t>Tez</a:t>
            </a:r>
            <a:r>
              <a:rPr lang="en-CA" b="1" dirty="0"/>
              <a:t> </a:t>
            </a:r>
            <a:r>
              <a:rPr lang="en-CA" dirty="0"/>
              <a:t>: its going to run in distributed env. However it will use </a:t>
            </a:r>
            <a:r>
              <a:rPr lang="en-CA" dirty="0" err="1"/>
              <a:t>Tez</a:t>
            </a:r>
            <a:r>
              <a:rPr lang="en-CA" dirty="0"/>
              <a:t> AS PROCESSING ENGINE.</a:t>
            </a:r>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7</a:t>
            </a:fld>
            <a:endParaRPr lang="en-US"/>
          </a:p>
        </p:txBody>
      </p:sp>
    </p:spTree>
    <p:extLst>
      <p:ext uri="{BB962C8B-B14F-4D97-AF65-F5344CB8AC3E}">
        <p14:creationId xmlns:p14="http://schemas.microsoft.com/office/powerpoint/2010/main" val="2482939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STORE C INTO '/</a:t>
            </a:r>
            <a:r>
              <a:rPr lang="en-CA" dirty="0" err="1"/>
              <a:t>test_data</a:t>
            </a:r>
            <a:r>
              <a:rPr lang="en-CA" dirty="0"/>
              <a:t>/</a:t>
            </a:r>
            <a:r>
              <a:rPr lang="en-CA" dirty="0" err="1"/>
              <a:t>Sales_By_UK</a:t>
            </a:r>
            <a:r>
              <a:rPr lang="en-CA" dirty="0"/>
              <a:t>' using </a:t>
            </a:r>
            <a:r>
              <a:rPr lang="en-CA" dirty="0" err="1"/>
              <a:t>PigStorage</a:t>
            </a:r>
            <a:r>
              <a:rPr lang="en-CA" dirty="0"/>
              <a:t>('|');</a:t>
            </a:r>
          </a:p>
        </p:txBody>
      </p:sp>
      <p:sp>
        <p:nvSpPr>
          <p:cNvPr id="4" name="Slide Number Placeholder 3"/>
          <p:cNvSpPr>
            <a:spLocks noGrp="1"/>
          </p:cNvSpPr>
          <p:nvPr>
            <p:ph type="sldNum" sz="quarter" idx="5"/>
          </p:nvPr>
        </p:nvSpPr>
        <p:spPr/>
        <p:txBody>
          <a:bodyPr/>
          <a:lstStyle/>
          <a:p>
            <a:fld id="{C07D70EC-8CF9-B141-A23E-A0A6BFD65B35}" type="slidenum">
              <a:rPr lang="en-US" smtClean="0"/>
              <a:t>49</a:t>
            </a:fld>
            <a:endParaRPr lang="en-US"/>
          </a:p>
        </p:txBody>
      </p:sp>
    </p:spTree>
    <p:extLst>
      <p:ext uri="{BB962C8B-B14F-4D97-AF65-F5344CB8AC3E}">
        <p14:creationId xmlns:p14="http://schemas.microsoft.com/office/powerpoint/2010/main" val="388877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Pig Script</a:t>
            </a:r>
          </a:p>
          <a:p>
            <a:r>
              <a:rPr lang="en-CA" dirty="0"/>
              <a:t>A =load '/</a:t>
            </a:r>
            <a:r>
              <a:rPr lang="en-CA" dirty="0" err="1"/>
              <a:t>test_data</a:t>
            </a:r>
            <a:r>
              <a:rPr lang="en-CA" dirty="0"/>
              <a:t>/SalesJan2009.csv'</a:t>
            </a:r>
          </a:p>
          <a:p>
            <a:r>
              <a:rPr lang="en-CA" dirty="0"/>
              <a:t>USING </a:t>
            </a:r>
            <a:r>
              <a:rPr lang="en-CA" dirty="0" err="1"/>
              <a:t>PigStorage</a:t>
            </a:r>
            <a:r>
              <a:rPr lang="en-CA" dirty="0"/>
              <a:t> (',')</a:t>
            </a:r>
          </a:p>
          <a:p>
            <a:r>
              <a:rPr lang="en-CA" dirty="0"/>
              <a:t>AS (</a:t>
            </a:r>
            <a:r>
              <a:rPr lang="en-CA" dirty="0" err="1"/>
              <a:t>productid:chararray</a:t>
            </a:r>
            <a:r>
              <a:rPr lang="en-CA" dirty="0"/>
              <a:t>, </a:t>
            </a:r>
            <a:r>
              <a:rPr lang="en-CA" dirty="0" err="1"/>
              <a:t>salesamount:int</a:t>
            </a:r>
            <a:r>
              <a:rPr lang="en-CA" dirty="0"/>
              <a:t>, </a:t>
            </a:r>
            <a:r>
              <a:rPr lang="en-CA" dirty="0" err="1"/>
              <a:t>paymenttype:chararray</a:t>
            </a:r>
            <a:r>
              <a:rPr lang="en-CA" dirty="0"/>
              <a:t>, </a:t>
            </a:r>
            <a:r>
              <a:rPr lang="en-CA" dirty="0" err="1"/>
              <a:t>customername:chararray</a:t>
            </a:r>
            <a:r>
              <a:rPr lang="en-CA" dirty="0"/>
              <a:t>,</a:t>
            </a:r>
          </a:p>
          <a:p>
            <a:r>
              <a:rPr lang="en-CA" dirty="0" err="1"/>
              <a:t>city:chararray</a:t>
            </a:r>
            <a:r>
              <a:rPr lang="en-CA" dirty="0"/>
              <a:t>, </a:t>
            </a:r>
            <a:r>
              <a:rPr lang="en-CA" dirty="0" err="1"/>
              <a:t>region:chararray</a:t>
            </a:r>
            <a:r>
              <a:rPr lang="en-CA" dirty="0"/>
              <a:t>, </a:t>
            </a:r>
            <a:r>
              <a:rPr lang="en-CA" dirty="0" err="1"/>
              <a:t>country:chararray</a:t>
            </a:r>
            <a:r>
              <a:rPr lang="en-CA" dirty="0"/>
              <a:t>);</a:t>
            </a:r>
          </a:p>
          <a:p>
            <a:r>
              <a:rPr lang="en-CA" dirty="0"/>
              <a:t>B = FILTER A by country =='United States';</a:t>
            </a:r>
          </a:p>
          <a:p>
            <a:r>
              <a:rPr lang="en-CA" dirty="0"/>
              <a:t>STORE B INTO '/</a:t>
            </a:r>
            <a:r>
              <a:rPr lang="en-CA" dirty="0" err="1"/>
              <a:t>test_data</a:t>
            </a:r>
            <a:r>
              <a:rPr lang="en-CA" dirty="0"/>
              <a:t>/</a:t>
            </a:r>
            <a:r>
              <a:rPr lang="en-CA" dirty="0" err="1"/>
              <a:t>Sales_By_US</a:t>
            </a:r>
            <a:r>
              <a:rPr lang="en-CA" dirty="0"/>
              <a:t>' USING </a:t>
            </a:r>
            <a:r>
              <a:rPr lang="en-CA" dirty="0" err="1"/>
              <a:t>PigStorage</a:t>
            </a:r>
            <a:r>
              <a:rPr lang="en-CA" dirty="0"/>
              <a:t>('|');</a:t>
            </a:r>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51</a:t>
            </a:fld>
            <a:endParaRPr lang="en-US"/>
          </a:p>
        </p:txBody>
      </p:sp>
    </p:spTree>
    <p:extLst>
      <p:ext uri="{BB962C8B-B14F-4D97-AF65-F5344CB8AC3E}">
        <p14:creationId xmlns:p14="http://schemas.microsoft.com/office/powerpoint/2010/main" val="3214773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52</a:t>
            </a:fld>
            <a:endParaRPr lang="en-US"/>
          </a:p>
        </p:txBody>
      </p:sp>
    </p:spTree>
    <p:extLst>
      <p:ext uri="{BB962C8B-B14F-4D97-AF65-F5344CB8AC3E}">
        <p14:creationId xmlns:p14="http://schemas.microsoft.com/office/powerpoint/2010/main" val="1490584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53</a:t>
            </a:fld>
            <a:endParaRPr lang="en-US"/>
          </a:p>
        </p:txBody>
      </p:sp>
    </p:spTree>
    <p:extLst>
      <p:ext uri="{BB962C8B-B14F-4D97-AF65-F5344CB8AC3E}">
        <p14:creationId xmlns:p14="http://schemas.microsoft.com/office/powerpoint/2010/main" val="40564316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Sometimes within pig script do some shell scripting like hdfs .</a:t>
            </a:r>
          </a:p>
        </p:txBody>
      </p:sp>
      <p:sp>
        <p:nvSpPr>
          <p:cNvPr id="4" name="Slide Number Placeholder 3"/>
          <p:cNvSpPr>
            <a:spLocks noGrp="1"/>
          </p:cNvSpPr>
          <p:nvPr>
            <p:ph type="sldNum" sz="quarter" idx="5"/>
          </p:nvPr>
        </p:nvSpPr>
        <p:spPr/>
        <p:txBody>
          <a:bodyPr/>
          <a:lstStyle/>
          <a:p>
            <a:fld id="{C07D70EC-8CF9-B141-A23E-A0A6BFD65B35}" type="slidenum">
              <a:rPr lang="en-US" smtClean="0"/>
              <a:t>54</a:t>
            </a:fld>
            <a:endParaRPr lang="en-US"/>
          </a:p>
        </p:txBody>
      </p:sp>
    </p:spTree>
    <p:extLst>
      <p:ext uri="{BB962C8B-B14F-4D97-AF65-F5344CB8AC3E}">
        <p14:creationId xmlns:p14="http://schemas.microsoft.com/office/powerpoint/2010/main" val="1272397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Run has capability of accessing things outside the pig shell but exec is only available inside the pig shell</a:t>
            </a:r>
          </a:p>
        </p:txBody>
      </p:sp>
      <p:sp>
        <p:nvSpPr>
          <p:cNvPr id="4" name="Slide Number Placeholder 3"/>
          <p:cNvSpPr>
            <a:spLocks noGrp="1"/>
          </p:cNvSpPr>
          <p:nvPr>
            <p:ph type="sldNum" sz="quarter" idx="5"/>
          </p:nvPr>
        </p:nvSpPr>
        <p:spPr/>
        <p:txBody>
          <a:bodyPr/>
          <a:lstStyle/>
          <a:p>
            <a:fld id="{C07D70EC-8CF9-B141-A23E-A0A6BFD65B35}" type="slidenum">
              <a:rPr lang="en-US" smtClean="0"/>
              <a:t>55</a:t>
            </a:fld>
            <a:endParaRPr lang="en-US"/>
          </a:p>
        </p:txBody>
      </p:sp>
    </p:spTree>
    <p:extLst>
      <p:ext uri="{BB962C8B-B14F-4D97-AF65-F5344CB8AC3E}">
        <p14:creationId xmlns:p14="http://schemas.microsoft.com/office/powerpoint/2010/main" val="34723276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 = LOAD ‘</a:t>
            </a:r>
            <a:r>
              <a:rPr lang="en-CA" dirty="0" err="1"/>
              <a:t>test_data</a:t>
            </a:r>
            <a:r>
              <a:rPr lang="en-CA" dirty="0"/>
              <a:t>/tweets.txt’</a:t>
            </a:r>
          </a:p>
          <a:p>
            <a:r>
              <a:rPr lang="en-CA" dirty="0"/>
              <a:t>USING </a:t>
            </a:r>
            <a:r>
              <a:rPr lang="en-CA" dirty="0" err="1"/>
              <a:t>TextLoader</a:t>
            </a:r>
            <a:r>
              <a:rPr lang="en-CA" dirty="0"/>
              <a:t>()</a:t>
            </a:r>
          </a:p>
        </p:txBody>
      </p:sp>
      <p:sp>
        <p:nvSpPr>
          <p:cNvPr id="4" name="Slide Number Placeholder 3"/>
          <p:cNvSpPr>
            <a:spLocks noGrp="1"/>
          </p:cNvSpPr>
          <p:nvPr>
            <p:ph type="sldNum" sz="quarter" idx="5"/>
          </p:nvPr>
        </p:nvSpPr>
        <p:spPr/>
        <p:txBody>
          <a:bodyPr/>
          <a:lstStyle/>
          <a:p>
            <a:fld id="{C07D70EC-8CF9-B141-A23E-A0A6BFD65B35}" type="slidenum">
              <a:rPr lang="en-US" smtClean="0"/>
              <a:t>56</a:t>
            </a:fld>
            <a:endParaRPr lang="en-US"/>
          </a:p>
        </p:txBody>
      </p:sp>
    </p:spTree>
    <p:extLst>
      <p:ext uri="{BB962C8B-B14F-4D97-AF65-F5344CB8AC3E}">
        <p14:creationId xmlns:p14="http://schemas.microsoft.com/office/powerpoint/2010/main" val="9104142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58</a:t>
            </a:fld>
            <a:endParaRPr lang="en-CA"/>
          </a:p>
        </p:txBody>
      </p:sp>
    </p:spTree>
    <p:extLst>
      <p:ext uri="{BB962C8B-B14F-4D97-AF65-F5344CB8AC3E}">
        <p14:creationId xmlns:p14="http://schemas.microsoft.com/office/powerpoint/2010/main" val="3730391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solidFill>
                  <a:srgbClr val="FF0000"/>
                </a:solidFill>
                <a:latin typeface="Times New Roman" panose="02020603050405020304" pitchFamily="18" charset="0"/>
                <a:cs typeface="Times New Roman" panose="02020603050405020304" pitchFamily="18" charset="0"/>
              </a:rPr>
              <a:t>Why do we need to use Sqoop ? </a:t>
            </a:r>
            <a:r>
              <a:rPr lang="en-CA" sz="1200" dirty="0">
                <a:latin typeface="Times New Roman" panose="02020603050405020304" pitchFamily="18" charset="0"/>
                <a:cs typeface="Times New Roman" panose="02020603050405020304" pitchFamily="18" charset="0"/>
              </a:rPr>
              <a:t>We use Transactional data store (day to day like banks) and  Analytics purpose which is done by Hadoop so for transactional data store we can not use Hadoop .To analysis transactional data for 10 years (like SQL ) we need to transform the data by using Sqoop then use Hive. </a:t>
            </a:r>
          </a:p>
          <a:p>
            <a:r>
              <a:rPr lang="en-CA" sz="1200" dirty="0">
                <a:latin typeface="Times New Roman" panose="02020603050405020304" pitchFamily="18" charset="0"/>
                <a:cs typeface="Times New Roman" panose="02020603050405020304" pitchFamily="18" charset="0"/>
              </a:rPr>
              <a:t>A command line interface (plus web in scoop2)</a:t>
            </a:r>
          </a:p>
          <a:p>
            <a:r>
              <a:rPr lang="en-CA" sz="1200" dirty="0">
                <a:latin typeface="Times New Roman" panose="02020603050405020304" pitchFamily="18" charset="0"/>
                <a:cs typeface="Times New Roman" panose="02020603050405020304" pitchFamily="18" charset="0"/>
              </a:rPr>
              <a:t>For data import/export to Hadoop</a:t>
            </a:r>
          </a:p>
          <a:p>
            <a:r>
              <a:rPr lang="en-CA" sz="1200" dirty="0">
                <a:latin typeface="Times New Roman" panose="02020603050405020304" pitchFamily="18" charset="0"/>
                <a:cs typeface="Times New Roman" panose="02020603050405020304" pitchFamily="18" charset="0"/>
              </a:rPr>
              <a:t>Uses Map jobs from Map Reduce</a:t>
            </a:r>
          </a:p>
          <a:p>
            <a:r>
              <a:rPr lang="en-CA" sz="1200" dirty="0">
                <a:latin typeface="Times New Roman" panose="02020603050405020304" pitchFamily="18" charset="0"/>
                <a:cs typeface="Times New Roman" panose="02020603050405020304" pitchFamily="18" charset="0"/>
              </a:rPr>
              <a:t>Supports incremental loads</a:t>
            </a:r>
          </a:p>
          <a:p>
            <a:r>
              <a:rPr lang="en-CA" sz="1200" dirty="0">
                <a:latin typeface="Times New Roman" panose="02020603050405020304" pitchFamily="18" charset="0"/>
                <a:cs typeface="Times New Roman" panose="02020603050405020304" pitchFamily="18" charset="0"/>
              </a:rPr>
              <a:t>Written in Java</a:t>
            </a:r>
          </a:p>
          <a:p>
            <a:r>
              <a:rPr lang="en-CA" sz="1200" dirty="0">
                <a:latin typeface="Times New Roman" panose="02020603050405020304" pitchFamily="18" charset="0"/>
                <a:cs typeface="Times New Roman" panose="02020603050405020304" pitchFamily="18" charset="0"/>
              </a:rPr>
              <a:t>Licensed by Apache</a:t>
            </a:r>
          </a:p>
          <a:p>
            <a:r>
              <a:rPr lang="en-CA" sz="1200" dirty="0">
                <a:latin typeface="Times New Roman" panose="02020603050405020304" pitchFamily="18" charset="0"/>
                <a:cs typeface="Times New Roman" panose="02020603050405020304" pitchFamily="18" charset="0"/>
              </a:rPr>
              <a:t>Uses plugins for new types of data source</a:t>
            </a:r>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60</a:t>
            </a:fld>
            <a:endParaRPr lang="en-CA"/>
          </a:p>
        </p:txBody>
      </p:sp>
    </p:spTree>
    <p:extLst>
      <p:ext uri="{BB962C8B-B14F-4D97-AF65-F5344CB8AC3E}">
        <p14:creationId xmlns:p14="http://schemas.microsoft.com/office/powerpoint/2010/main" val="14327420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62</a:t>
            </a:fld>
            <a:endParaRPr lang="en-US"/>
          </a:p>
        </p:txBody>
      </p:sp>
    </p:spTree>
    <p:extLst>
      <p:ext uri="{BB962C8B-B14F-4D97-AF65-F5344CB8AC3E}">
        <p14:creationId xmlns:p14="http://schemas.microsoft.com/office/powerpoint/2010/main" val="68803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-x is same as </a:t>
            </a:r>
            <a:r>
              <a:rPr lang="en-CA" dirty="0" err="1"/>
              <a:t>exectype</a:t>
            </a:r>
            <a:r>
              <a:rPr lang="en-CA" dirty="0"/>
              <a:t> </a:t>
            </a:r>
          </a:p>
          <a:p>
            <a:r>
              <a:rPr lang="en-CA" dirty="0"/>
              <a:t>If you want to optimize the efficiency of your program then you might use .Means you need to make your program faster.</a:t>
            </a:r>
          </a:p>
        </p:txBody>
      </p:sp>
      <p:sp>
        <p:nvSpPr>
          <p:cNvPr id="4" name="Slide Number Placeholder 3"/>
          <p:cNvSpPr>
            <a:spLocks noGrp="1"/>
          </p:cNvSpPr>
          <p:nvPr>
            <p:ph type="sldNum" sz="quarter" idx="5"/>
          </p:nvPr>
        </p:nvSpPr>
        <p:spPr/>
        <p:txBody>
          <a:bodyPr/>
          <a:lstStyle/>
          <a:p>
            <a:fld id="{C07D70EC-8CF9-B141-A23E-A0A6BFD65B35}" type="slidenum">
              <a:rPr lang="en-US" smtClean="0"/>
              <a:t>9</a:t>
            </a:fld>
            <a:endParaRPr lang="en-US"/>
          </a:p>
        </p:txBody>
      </p:sp>
    </p:spTree>
    <p:extLst>
      <p:ext uri="{BB962C8B-B14F-4D97-AF65-F5344CB8AC3E}">
        <p14:creationId xmlns:p14="http://schemas.microsoft.com/office/powerpoint/2010/main" val="1769967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REST API ;</a:t>
            </a:r>
            <a:r>
              <a:rPr lang="en-CA" dirty="0"/>
              <a:t>a set of .... Web service APIs</a:t>
            </a:r>
          </a:p>
        </p:txBody>
      </p:sp>
      <p:sp>
        <p:nvSpPr>
          <p:cNvPr id="4" name="Slide Number Placeholder 3"/>
          <p:cNvSpPr>
            <a:spLocks noGrp="1"/>
          </p:cNvSpPr>
          <p:nvPr>
            <p:ph type="sldNum" sz="quarter" idx="5"/>
          </p:nvPr>
        </p:nvSpPr>
        <p:spPr/>
        <p:txBody>
          <a:bodyPr/>
          <a:lstStyle/>
          <a:p>
            <a:fld id="{C07D70EC-8CF9-B141-A23E-A0A6BFD65B35}" type="slidenum">
              <a:rPr lang="en-US" smtClean="0"/>
              <a:t>64</a:t>
            </a:fld>
            <a:endParaRPr lang="en-US"/>
          </a:p>
        </p:txBody>
      </p:sp>
    </p:spTree>
    <p:extLst>
      <p:ext uri="{BB962C8B-B14F-4D97-AF65-F5344CB8AC3E}">
        <p14:creationId xmlns:p14="http://schemas.microsoft.com/office/powerpoint/2010/main" val="24944684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to find your </a:t>
            </a:r>
            <a:r>
              <a:rPr lang="en-CA" dirty="0" err="1"/>
              <a:t>db</a:t>
            </a:r>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67</a:t>
            </a:fld>
            <a:endParaRPr lang="en-CA"/>
          </a:p>
        </p:txBody>
      </p:sp>
    </p:spTree>
    <p:extLst>
      <p:ext uri="{BB962C8B-B14F-4D97-AF65-F5344CB8AC3E}">
        <p14:creationId xmlns:p14="http://schemas.microsoft.com/office/powerpoint/2010/main" val="24472296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User name: root</a:t>
            </a:r>
          </a:p>
          <a:p>
            <a:r>
              <a:rPr lang="en-CA" dirty="0"/>
              <a:t>Password : hortonworks1</a:t>
            </a:r>
          </a:p>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68</a:t>
            </a:fld>
            <a:endParaRPr lang="en-CA"/>
          </a:p>
        </p:txBody>
      </p:sp>
    </p:spTree>
    <p:extLst>
      <p:ext uri="{BB962C8B-B14F-4D97-AF65-F5344CB8AC3E}">
        <p14:creationId xmlns:p14="http://schemas.microsoft.com/office/powerpoint/2010/main" val="13949063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import to Hive or HDFS location .</a:t>
            </a:r>
          </a:p>
          <a:p>
            <a:r>
              <a:rPr lang="en-CA" dirty="0"/>
              <a:t>Sqoop can not do ETL .it does ingestion. We can ingest the data and pig can take it from there or put it in Hive HDFS LOCATION.</a:t>
            </a:r>
          </a:p>
          <a:p>
            <a:r>
              <a:rPr lang="en-CA" dirty="0"/>
              <a:t>In certain cases we may not NEED TO TRANSFORM ANYTHING ON DATA so we just need to import it to Hive table.</a:t>
            </a:r>
          </a:p>
        </p:txBody>
      </p:sp>
      <p:sp>
        <p:nvSpPr>
          <p:cNvPr id="4" name="Slide Number Placeholder 3"/>
          <p:cNvSpPr>
            <a:spLocks noGrp="1"/>
          </p:cNvSpPr>
          <p:nvPr>
            <p:ph type="sldNum" sz="quarter" idx="5"/>
          </p:nvPr>
        </p:nvSpPr>
        <p:spPr/>
        <p:txBody>
          <a:bodyPr/>
          <a:lstStyle/>
          <a:p>
            <a:fld id="{49A0C391-D5E1-4688-BDD3-C59E414A251B}" type="slidenum">
              <a:rPr lang="en-CA" smtClean="0"/>
              <a:t>70</a:t>
            </a:fld>
            <a:endParaRPr lang="en-CA"/>
          </a:p>
        </p:txBody>
      </p:sp>
    </p:spTree>
    <p:extLst>
      <p:ext uri="{BB962C8B-B14F-4D97-AF65-F5344CB8AC3E}">
        <p14:creationId xmlns:p14="http://schemas.microsoft.com/office/powerpoint/2010/main" val="827953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sqoop</a:t>
            </a:r>
            <a:r>
              <a:rPr lang="en-CA" dirty="0"/>
              <a:t>-import --connect </a:t>
            </a:r>
            <a:r>
              <a:rPr lang="en-CA" dirty="0" err="1"/>
              <a:t>jdbc:mysql</a:t>
            </a:r>
            <a:r>
              <a:rPr lang="en-CA" dirty="0"/>
              <a:t>://sandbox-hdp.hortonworks.com/hive --username root --P --table TBLS --target-</a:t>
            </a:r>
            <a:r>
              <a:rPr lang="en-CA" dirty="0" err="1"/>
              <a:t>dir</a:t>
            </a:r>
            <a:r>
              <a:rPr lang="en-CA" dirty="0"/>
              <a:t> /user/pedram/</a:t>
            </a:r>
            <a:r>
              <a:rPr lang="en-CA" dirty="0" err="1"/>
              <a:t>sqoop</a:t>
            </a:r>
            <a:r>
              <a:rPr lang="en-CA" dirty="0"/>
              <a:t> --fields-terminated-by '|' --num-mappers 7</a:t>
            </a:r>
          </a:p>
        </p:txBody>
      </p:sp>
      <p:sp>
        <p:nvSpPr>
          <p:cNvPr id="4" name="Slide Number Placeholder 3"/>
          <p:cNvSpPr>
            <a:spLocks noGrp="1"/>
          </p:cNvSpPr>
          <p:nvPr>
            <p:ph type="sldNum" sz="quarter" idx="5"/>
          </p:nvPr>
        </p:nvSpPr>
        <p:spPr/>
        <p:txBody>
          <a:bodyPr/>
          <a:lstStyle/>
          <a:p>
            <a:fld id="{49A0C391-D5E1-4688-BDD3-C59E414A251B}" type="slidenum">
              <a:rPr lang="en-CA" smtClean="0"/>
              <a:t>74</a:t>
            </a:fld>
            <a:endParaRPr lang="en-CA"/>
          </a:p>
        </p:txBody>
      </p:sp>
    </p:spTree>
    <p:extLst>
      <p:ext uri="{BB962C8B-B14F-4D97-AF65-F5344CB8AC3E}">
        <p14:creationId xmlns:p14="http://schemas.microsoft.com/office/powerpoint/2010/main" val="12425989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77</a:t>
            </a:fld>
            <a:endParaRPr lang="en-CA"/>
          </a:p>
        </p:txBody>
      </p:sp>
    </p:spTree>
    <p:extLst>
      <p:ext uri="{BB962C8B-B14F-4D97-AF65-F5344CB8AC3E}">
        <p14:creationId xmlns:p14="http://schemas.microsoft.com/office/powerpoint/2010/main" val="2842883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Sqoop use map reduce operation .By default is four .EACH MAPPER LOAD SOME PART OF THE DATA.</a:t>
            </a:r>
          </a:p>
        </p:txBody>
      </p:sp>
      <p:sp>
        <p:nvSpPr>
          <p:cNvPr id="4" name="Slide Number Placeholder 3"/>
          <p:cNvSpPr>
            <a:spLocks noGrp="1"/>
          </p:cNvSpPr>
          <p:nvPr>
            <p:ph type="sldNum" sz="quarter" idx="5"/>
          </p:nvPr>
        </p:nvSpPr>
        <p:spPr/>
        <p:txBody>
          <a:bodyPr/>
          <a:lstStyle/>
          <a:p>
            <a:fld id="{49A0C391-D5E1-4688-BDD3-C59E414A251B}" type="slidenum">
              <a:rPr lang="en-CA" smtClean="0"/>
              <a:t>79</a:t>
            </a:fld>
            <a:endParaRPr lang="en-CA"/>
          </a:p>
        </p:txBody>
      </p:sp>
    </p:spTree>
    <p:extLst>
      <p:ext uri="{BB962C8B-B14F-4D97-AF65-F5344CB8AC3E}">
        <p14:creationId xmlns:p14="http://schemas.microsoft.com/office/powerpoint/2010/main" val="42157784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Custom columns</a:t>
            </a:r>
          </a:p>
          <a:p>
            <a:endParaRPr lang="en-CA" dirty="0"/>
          </a:p>
          <a:p>
            <a:r>
              <a:rPr lang="en-CA" dirty="0" err="1"/>
              <a:t>sqoop</a:t>
            </a:r>
            <a:r>
              <a:rPr lang="en-CA" dirty="0"/>
              <a:t>-import --connect </a:t>
            </a:r>
            <a:r>
              <a:rPr lang="en-CA" dirty="0" err="1"/>
              <a:t>jdbc:mysql</a:t>
            </a:r>
            <a:r>
              <a:rPr lang="en-CA" dirty="0"/>
              <a:t>://sandbox-hdp.hortonworks.com/hive --username root --P --table ROLES --target-</a:t>
            </a:r>
            <a:r>
              <a:rPr lang="en-CA" dirty="0" err="1"/>
              <a:t>dir</a:t>
            </a:r>
            <a:r>
              <a:rPr lang="en-CA" dirty="0"/>
              <a:t> /user/pedram/</a:t>
            </a:r>
            <a:r>
              <a:rPr lang="en-CA" dirty="0" err="1"/>
              <a:t>sqoop</a:t>
            </a:r>
            <a:r>
              <a:rPr lang="en-CA" dirty="0"/>
              <a:t>/</a:t>
            </a:r>
            <a:r>
              <a:rPr lang="en-CA" dirty="0" err="1"/>
              <a:t>hive_roles</a:t>
            </a:r>
            <a:r>
              <a:rPr lang="en-CA" dirty="0"/>
              <a:t> --columns "ROLE_ID, OWNER_NAME, ROLE_NAME"  --fields-terminated-by '|'</a:t>
            </a:r>
          </a:p>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80</a:t>
            </a:fld>
            <a:endParaRPr lang="en-CA"/>
          </a:p>
        </p:txBody>
      </p:sp>
    </p:spTree>
    <p:extLst>
      <p:ext uri="{BB962C8B-B14F-4D97-AF65-F5344CB8AC3E}">
        <p14:creationId xmlns:p14="http://schemas.microsoft.com/office/powerpoint/2010/main" val="22274916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Sqoop only takes the data not headers</a:t>
            </a:r>
          </a:p>
        </p:txBody>
      </p:sp>
      <p:sp>
        <p:nvSpPr>
          <p:cNvPr id="4" name="Slide Number Placeholder 3"/>
          <p:cNvSpPr>
            <a:spLocks noGrp="1"/>
          </p:cNvSpPr>
          <p:nvPr>
            <p:ph type="sldNum" sz="quarter" idx="5"/>
          </p:nvPr>
        </p:nvSpPr>
        <p:spPr/>
        <p:txBody>
          <a:bodyPr/>
          <a:lstStyle/>
          <a:p>
            <a:fld id="{49A0C391-D5E1-4688-BDD3-C59E414A251B}" type="slidenum">
              <a:rPr lang="en-CA" smtClean="0"/>
              <a:t>81</a:t>
            </a:fld>
            <a:endParaRPr lang="en-CA"/>
          </a:p>
        </p:txBody>
      </p:sp>
    </p:spTree>
    <p:extLst>
      <p:ext uri="{BB962C8B-B14F-4D97-AF65-F5344CB8AC3E}">
        <p14:creationId xmlns:p14="http://schemas.microsoft.com/office/powerpoint/2010/main" val="21124373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about if we want to filter by rows like where clause</a:t>
            </a:r>
          </a:p>
          <a:p>
            <a:r>
              <a:rPr lang="en-CA" dirty="0"/>
              <a:t>Sqoop only import the tables not entire DB.</a:t>
            </a:r>
          </a:p>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82</a:t>
            </a:fld>
            <a:endParaRPr lang="en-CA"/>
          </a:p>
        </p:txBody>
      </p:sp>
    </p:spTree>
    <p:extLst>
      <p:ext uri="{BB962C8B-B14F-4D97-AF65-F5344CB8AC3E}">
        <p14:creationId xmlns:p14="http://schemas.microsoft.com/office/powerpoint/2010/main" val="147170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a:t>
            </a:r>
            <a:r>
              <a:rPr lang="en-US" baseline="0" dirty="0"/>
              <a:t> PIG statement has one or more identifiers (for bags &amp; fields). Identifier names should be case sensitive and cannot have the same name as any of the reserved keywords.</a:t>
            </a:r>
          </a:p>
          <a:p>
            <a:endParaRPr lang="en-US" baseline="0" dirty="0"/>
          </a:p>
          <a:p>
            <a:r>
              <a:rPr lang="en-US" baseline="0" dirty="0"/>
              <a:t>Also, identifier names must follow the below mentioned rules:</a:t>
            </a:r>
          </a:p>
          <a:p>
            <a:pPr marL="224325" indent="-224325">
              <a:buAutoNum type="arabicPeriod"/>
            </a:pPr>
            <a:r>
              <a:rPr lang="en-US" baseline="0" dirty="0"/>
              <a:t>Begin with a letter</a:t>
            </a:r>
          </a:p>
          <a:p>
            <a:pPr marL="224325" indent="-224325">
              <a:buAutoNum type="arabicPeriod"/>
            </a:pPr>
            <a:r>
              <a:rPr lang="en-US" baseline="0" dirty="0"/>
              <a:t>Can only include letters, numbers, and underscores</a:t>
            </a:r>
          </a:p>
          <a:p>
            <a:endParaRPr lang="en-US" baseline="0" dirty="0"/>
          </a:p>
          <a:p>
            <a:r>
              <a:rPr lang="en-US" baseline="0" dirty="0"/>
              <a:t>The reserved keywords are:</a:t>
            </a:r>
          </a:p>
          <a:p>
            <a:endParaRPr lang="en-US" baseline="0" dirty="0"/>
          </a:p>
          <a:p>
            <a:r>
              <a:rPr lang="en-US" dirty="0"/>
              <a:t>assert, and, any, all, arrange, as, </a:t>
            </a:r>
            <a:r>
              <a:rPr lang="en-US" dirty="0" err="1"/>
              <a:t>asc</a:t>
            </a:r>
            <a:r>
              <a:rPr lang="en-US" dirty="0"/>
              <a:t>, AVG, bag, </a:t>
            </a:r>
            <a:r>
              <a:rPr lang="en-US" dirty="0" err="1"/>
              <a:t>BinStorage</a:t>
            </a:r>
            <a:r>
              <a:rPr lang="en-US" dirty="0"/>
              <a:t>, </a:t>
            </a:r>
            <a:r>
              <a:rPr lang="en-US" dirty="0" err="1"/>
              <a:t>by,bytearray</a:t>
            </a:r>
            <a:r>
              <a:rPr lang="en-US" dirty="0"/>
              <a:t>, BIGINTEGER, BIGDECIMAL, cache, CASE, cat, cd, </a:t>
            </a:r>
            <a:r>
              <a:rPr lang="en-US" dirty="0" err="1"/>
              <a:t>chararray,cogroup</a:t>
            </a:r>
            <a:r>
              <a:rPr lang="en-US" dirty="0"/>
              <a:t>, CONCAT, </a:t>
            </a:r>
            <a:r>
              <a:rPr lang="en-US" dirty="0" err="1"/>
              <a:t>copyFromLocal</a:t>
            </a:r>
            <a:r>
              <a:rPr lang="en-US" dirty="0"/>
              <a:t>, </a:t>
            </a:r>
            <a:r>
              <a:rPr lang="en-US" dirty="0" err="1"/>
              <a:t>copyToLocal</a:t>
            </a:r>
            <a:r>
              <a:rPr lang="en-US" dirty="0"/>
              <a:t>, COUNT, </a:t>
            </a:r>
            <a:r>
              <a:rPr lang="en-US" dirty="0" err="1"/>
              <a:t>cp</a:t>
            </a:r>
            <a:r>
              <a:rPr lang="en-US" dirty="0"/>
              <a:t>, </a:t>
            </a:r>
            <a:r>
              <a:rPr lang="en-US" dirty="0" err="1"/>
              <a:t>cross,datetime</a:t>
            </a:r>
            <a:r>
              <a:rPr lang="en-US" dirty="0"/>
              <a:t>, %declare, %default, define, dense, </a:t>
            </a:r>
            <a:r>
              <a:rPr lang="en-US" dirty="0" err="1"/>
              <a:t>desc</a:t>
            </a:r>
            <a:r>
              <a:rPr lang="en-US" dirty="0"/>
              <a:t>, describe, </a:t>
            </a:r>
            <a:r>
              <a:rPr lang="en-US" dirty="0" err="1"/>
              <a:t>DIFF,distinct</a:t>
            </a:r>
            <a:r>
              <a:rPr lang="en-US" dirty="0"/>
              <a:t>, double, du, dump, e, E, </a:t>
            </a:r>
            <a:r>
              <a:rPr lang="en-US" dirty="0" err="1"/>
              <a:t>eval</a:t>
            </a:r>
            <a:r>
              <a:rPr lang="en-US" dirty="0"/>
              <a:t>, exec, explain, f, F, </a:t>
            </a:r>
            <a:r>
              <a:rPr lang="en-US" dirty="0" err="1"/>
              <a:t>filter,flatten</a:t>
            </a:r>
            <a:r>
              <a:rPr lang="en-US" dirty="0"/>
              <a:t>, float, </a:t>
            </a:r>
            <a:r>
              <a:rPr lang="en-US" dirty="0" err="1"/>
              <a:t>foreach</a:t>
            </a:r>
            <a:r>
              <a:rPr lang="en-US" dirty="0"/>
              <a:t>, full, generate, group, help, if, </a:t>
            </a:r>
            <a:r>
              <a:rPr lang="en-US" dirty="0" err="1"/>
              <a:t>illustrate,import</a:t>
            </a:r>
            <a:r>
              <a:rPr lang="en-US" dirty="0"/>
              <a:t>, inner, input, </a:t>
            </a:r>
            <a:r>
              <a:rPr lang="en-US" dirty="0" err="1"/>
              <a:t>int</a:t>
            </a:r>
            <a:r>
              <a:rPr lang="en-US" dirty="0"/>
              <a:t>, into, is, join, kill, l, L, left, </a:t>
            </a:r>
            <a:r>
              <a:rPr lang="en-US" dirty="0" err="1"/>
              <a:t>limit,load</a:t>
            </a:r>
            <a:r>
              <a:rPr lang="en-US" dirty="0"/>
              <a:t>, long, </a:t>
            </a:r>
            <a:r>
              <a:rPr lang="en-US" dirty="0" err="1"/>
              <a:t>ls</a:t>
            </a:r>
            <a:r>
              <a:rPr lang="en-US" dirty="0"/>
              <a:t>, map, matches, MAX, MIN, </a:t>
            </a:r>
            <a:r>
              <a:rPr lang="en-US" dirty="0" err="1"/>
              <a:t>mkdir</a:t>
            </a:r>
            <a:r>
              <a:rPr lang="en-US" dirty="0"/>
              <a:t>, mv, not, null, </a:t>
            </a:r>
            <a:r>
              <a:rPr lang="en-US" dirty="0" err="1"/>
              <a:t>onschema,or</a:t>
            </a:r>
            <a:r>
              <a:rPr lang="en-US" dirty="0"/>
              <a:t>, order, outer, output, parallel, pig, </a:t>
            </a:r>
            <a:r>
              <a:rPr lang="en-US" dirty="0" err="1"/>
              <a:t>PigDump</a:t>
            </a:r>
            <a:r>
              <a:rPr lang="en-US" dirty="0"/>
              <a:t>, </a:t>
            </a:r>
            <a:r>
              <a:rPr lang="en-US" dirty="0" err="1"/>
              <a:t>PigStorage</a:t>
            </a:r>
            <a:r>
              <a:rPr lang="en-US" dirty="0"/>
              <a:t>, </a:t>
            </a:r>
            <a:r>
              <a:rPr lang="en-US" dirty="0" err="1"/>
              <a:t>pwd,quit</a:t>
            </a:r>
            <a:r>
              <a:rPr lang="en-US" dirty="0"/>
              <a:t>, register, returns, right, </a:t>
            </a:r>
            <a:r>
              <a:rPr lang="en-US" dirty="0" err="1"/>
              <a:t>rm</a:t>
            </a:r>
            <a:r>
              <a:rPr lang="en-US" dirty="0"/>
              <a:t>, </a:t>
            </a:r>
            <a:r>
              <a:rPr lang="en-US" dirty="0" err="1"/>
              <a:t>rmf</a:t>
            </a:r>
            <a:r>
              <a:rPr lang="en-US" dirty="0"/>
              <a:t>, rollup, run, sample, </a:t>
            </a:r>
            <a:r>
              <a:rPr lang="en-US" dirty="0" err="1"/>
              <a:t>set,ship</a:t>
            </a:r>
            <a:r>
              <a:rPr lang="en-US" dirty="0"/>
              <a:t>, SIZE, split, </a:t>
            </a:r>
            <a:r>
              <a:rPr lang="en-US" dirty="0" err="1"/>
              <a:t>stderr</a:t>
            </a:r>
            <a:r>
              <a:rPr lang="en-US" dirty="0"/>
              <a:t>, </a:t>
            </a:r>
            <a:r>
              <a:rPr lang="en-US" dirty="0" err="1"/>
              <a:t>stdin</a:t>
            </a:r>
            <a:r>
              <a:rPr lang="en-US" dirty="0"/>
              <a:t>, </a:t>
            </a:r>
            <a:r>
              <a:rPr lang="en-US" dirty="0" err="1"/>
              <a:t>stdout</a:t>
            </a:r>
            <a:r>
              <a:rPr lang="en-US" dirty="0"/>
              <a:t>, store, stream, SUM, </a:t>
            </a:r>
            <a:r>
              <a:rPr lang="en-US" dirty="0" err="1"/>
              <a:t>TextLoader,TOKENIZE</a:t>
            </a:r>
            <a:r>
              <a:rPr lang="en-US" dirty="0"/>
              <a:t>, through, tuple, union, using, void</a:t>
            </a:r>
          </a:p>
        </p:txBody>
      </p:sp>
      <p:sp>
        <p:nvSpPr>
          <p:cNvPr id="4" name="Slide Number Placeholder 3"/>
          <p:cNvSpPr>
            <a:spLocks noGrp="1"/>
          </p:cNvSpPr>
          <p:nvPr>
            <p:ph type="sldNum" sz="quarter" idx="10"/>
          </p:nvPr>
        </p:nvSpPr>
        <p:spPr/>
        <p:txBody>
          <a:bodyPr/>
          <a:lstStyle/>
          <a:p>
            <a:fld id="{799D120D-8E58-2F49-8EC9-B49D98FF55AC}" type="slidenum">
              <a:rPr lang="en-US" smtClean="0"/>
              <a:t>10</a:t>
            </a:fld>
            <a:endParaRPr lang="en-US"/>
          </a:p>
        </p:txBody>
      </p:sp>
    </p:spTree>
    <p:extLst>
      <p:ext uri="{BB962C8B-B14F-4D97-AF65-F5344CB8AC3E}">
        <p14:creationId xmlns:p14="http://schemas.microsoft.com/office/powerpoint/2010/main" val="34225352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sqoop</a:t>
            </a:r>
            <a:r>
              <a:rPr lang="en-CA" dirty="0"/>
              <a:t>-import --connect </a:t>
            </a:r>
            <a:r>
              <a:rPr lang="en-CA" dirty="0" err="1"/>
              <a:t>jdbc:mysql</a:t>
            </a:r>
            <a:r>
              <a:rPr lang="en-CA" dirty="0"/>
              <a:t>://sandbox-hdp.hortonworks.com/hive --username root --P --table TBLS --target-</a:t>
            </a:r>
            <a:r>
              <a:rPr lang="en-CA" dirty="0" err="1"/>
              <a:t>dir</a:t>
            </a:r>
            <a:r>
              <a:rPr lang="en-CA" dirty="0"/>
              <a:t> /user/pedram/</a:t>
            </a:r>
            <a:r>
              <a:rPr lang="en-CA" dirty="0" err="1"/>
              <a:t>sqoop</a:t>
            </a:r>
            <a:r>
              <a:rPr lang="en-CA" dirty="0"/>
              <a:t>/</a:t>
            </a:r>
            <a:r>
              <a:rPr lang="en-CA" dirty="0" err="1"/>
              <a:t>tbls</a:t>
            </a:r>
            <a:r>
              <a:rPr lang="en-CA" dirty="0"/>
              <a:t> --fields-terminated-by '|' --num-mappers 8</a:t>
            </a:r>
          </a:p>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84</a:t>
            </a:fld>
            <a:endParaRPr lang="en-CA"/>
          </a:p>
        </p:txBody>
      </p:sp>
    </p:spTree>
    <p:extLst>
      <p:ext uri="{BB962C8B-B14F-4D97-AF65-F5344CB8AC3E}">
        <p14:creationId xmlns:p14="http://schemas.microsoft.com/office/powerpoint/2010/main" val="24401944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we use connect it actually uses connection-manager and driver internally .</a:t>
            </a:r>
          </a:p>
          <a:p>
            <a:r>
              <a:rPr lang="en-CA" dirty="0"/>
              <a:t>Using the connect we specify </a:t>
            </a:r>
            <a:r>
              <a:rPr lang="en-CA" dirty="0" err="1"/>
              <a:t>jdbc</a:t>
            </a:r>
            <a:r>
              <a:rPr lang="en-CA" dirty="0"/>
              <a:t> it use connection-manager and driver  to connect to </a:t>
            </a:r>
            <a:r>
              <a:rPr lang="en-CA" dirty="0" err="1"/>
              <a:t>db</a:t>
            </a:r>
            <a:r>
              <a:rPr lang="en-CA" dirty="0"/>
              <a:t> SO SQOOP CAN RUN </a:t>
            </a:r>
          </a:p>
          <a:p>
            <a:r>
              <a:rPr lang="en-CA" dirty="0"/>
              <a:t>They are already installed.</a:t>
            </a:r>
          </a:p>
          <a:p>
            <a:r>
              <a:rPr lang="en-CA" dirty="0"/>
              <a:t>In not all cluster is installed so you have to copy the jar file in lip folder (</a:t>
            </a:r>
            <a:r>
              <a:rPr lang="en-CA" dirty="0" err="1"/>
              <a:t>sqooplip</a:t>
            </a:r>
            <a:r>
              <a:rPr lang="en-CA" dirty="0"/>
              <a:t>) then specify the class name </a:t>
            </a:r>
          </a:p>
        </p:txBody>
      </p:sp>
      <p:sp>
        <p:nvSpPr>
          <p:cNvPr id="4" name="Slide Number Placeholder 3"/>
          <p:cNvSpPr>
            <a:spLocks noGrp="1"/>
          </p:cNvSpPr>
          <p:nvPr>
            <p:ph type="sldNum" sz="quarter" idx="5"/>
          </p:nvPr>
        </p:nvSpPr>
        <p:spPr/>
        <p:txBody>
          <a:bodyPr/>
          <a:lstStyle/>
          <a:p>
            <a:fld id="{49A0C391-D5E1-4688-BDD3-C59E414A251B}" type="slidenum">
              <a:rPr lang="en-CA" smtClean="0"/>
              <a:t>87</a:t>
            </a:fld>
            <a:endParaRPr lang="en-CA"/>
          </a:p>
        </p:txBody>
      </p:sp>
    </p:spTree>
    <p:extLst>
      <p:ext uri="{BB962C8B-B14F-4D97-AF65-F5344CB8AC3E}">
        <p14:creationId xmlns:p14="http://schemas.microsoft.com/office/powerpoint/2010/main" val="1144586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provide the password in the file and use –password-file</a:t>
            </a:r>
          </a:p>
          <a:p>
            <a:r>
              <a:rPr lang="en-CA" dirty="0"/>
              <a:t>But that file should have only the password</a:t>
            </a:r>
          </a:p>
        </p:txBody>
      </p:sp>
      <p:sp>
        <p:nvSpPr>
          <p:cNvPr id="4" name="Slide Number Placeholder 3"/>
          <p:cNvSpPr>
            <a:spLocks noGrp="1"/>
          </p:cNvSpPr>
          <p:nvPr>
            <p:ph type="sldNum" sz="quarter" idx="5"/>
          </p:nvPr>
        </p:nvSpPr>
        <p:spPr/>
        <p:txBody>
          <a:bodyPr/>
          <a:lstStyle/>
          <a:p>
            <a:fld id="{49A0C391-D5E1-4688-BDD3-C59E414A251B}" type="slidenum">
              <a:rPr lang="en-CA" smtClean="0"/>
              <a:t>89</a:t>
            </a:fld>
            <a:endParaRPr lang="en-CA"/>
          </a:p>
        </p:txBody>
      </p:sp>
    </p:spTree>
    <p:extLst>
      <p:ext uri="{BB962C8B-B14F-4D97-AF65-F5344CB8AC3E}">
        <p14:creationId xmlns:p14="http://schemas.microsoft.com/office/powerpoint/2010/main" val="36611208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All the parameters can be put in the file like --username root --P --table TBLS --target-</a:t>
            </a:r>
            <a:r>
              <a:rPr lang="en-CA" dirty="0" err="1"/>
              <a:t>dir</a:t>
            </a:r>
            <a:r>
              <a:rPr lang="en-CA" dirty="0"/>
              <a:t> /user/pedram/</a:t>
            </a:r>
            <a:r>
              <a:rPr lang="en-CA" dirty="0" err="1"/>
              <a:t>sqoop</a:t>
            </a:r>
            <a:r>
              <a:rPr lang="en-CA" dirty="0"/>
              <a:t>/</a:t>
            </a:r>
            <a:r>
              <a:rPr lang="en-CA" dirty="0" err="1"/>
              <a:t>tbls</a:t>
            </a:r>
            <a:r>
              <a:rPr lang="en-CA" dirty="0"/>
              <a:t> --fields-terminated-by '|' --num-mappers 8</a:t>
            </a:r>
          </a:p>
        </p:txBody>
      </p:sp>
      <p:sp>
        <p:nvSpPr>
          <p:cNvPr id="4" name="Slide Number Placeholder 3"/>
          <p:cNvSpPr>
            <a:spLocks noGrp="1"/>
          </p:cNvSpPr>
          <p:nvPr>
            <p:ph type="sldNum" sz="quarter" idx="5"/>
          </p:nvPr>
        </p:nvSpPr>
        <p:spPr/>
        <p:txBody>
          <a:bodyPr/>
          <a:lstStyle/>
          <a:p>
            <a:fld id="{49A0C391-D5E1-4688-BDD3-C59E414A251B}" type="slidenum">
              <a:rPr lang="en-CA" smtClean="0"/>
              <a:t>90</a:t>
            </a:fld>
            <a:endParaRPr lang="en-CA"/>
          </a:p>
        </p:txBody>
      </p:sp>
    </p:spTree>
    <p:extLst>
      <p:ext uri="{BB962C8B-B14F-4D97-AF65-F5344CB8AC3E}">
        <p14:creationId xmlns:p14="http://schemas.microsoft.com/office/powerpoint/2010/main" val="29766817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Isolation Is such that if a process is using a transaction to update the data ,any other process going to read the data (same data) it  will gets a snap shot from the data which was presents just before the update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It will give the previous value not the current one unless the update is done .</a:t>
            </a:r>
          </a:p>
          <a:p>
            <a:r>
              <a:rPr lang="en-CA" dirty="0"/>
              <a:t>Isolation is about transaction .It facilitates the transaction .there is a process which writing to </a:t>
            </a:r>
            <a:r>
              <a:rPr lang="en-CA" dirty="0" err="1"/>
              <a:t>db</a:t>
            </a:r>
            <a:r>
              <a:rPr lang="en-CA" dirty="0"/>
              <a:t> .if there is another transaction going on it will not write to </a:t>
            </a:r>
            <a:r>
              <a:rPr lang="en-CA" dirty="0" err="1"/>
              <a:t>db</a:t>
            </a:r>
            <a:r>
              <a:rPr lang="en-CA" dirty="0"/>
              <a:t> .</a:t>
            </a:r>
          </a:p>
          <a:p>
            <a:r>
              <a:rPr lang="en-CA" dirty="0"/>
              <a:t>It lock the db.</a:t>
            </a:r>
          </a:p>
          <a:p>
            <a:r>
              <a:rPr lang="en-CA" dirty="0"/>
              <a:t>Like when you are synchronizing the </a:t>
            </a:r>
            <a:r>
              <a:rPr lang="en-CA" dirty="0" err="1"/>
              <a:t>db</a:t>
            </a:r>
            <a:endParaRPr lang="en-CA" dirty="0"/>
          </a:p>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91</a:t>
            </a:fld>
            <a:endParaRPr lang="en-CA"/>
          </a:p>
        </p:txBody>
      </p:sp>
    </p:spTree>
    <p:extLst>
      <p:ext uri="{BB962C8B-B14F-4D97-AF65-F5344CB8AC3E}">
        <p14:creationId xmlns:p14="http://schemas.microsoft.com/office/powerpoint/2010/main" val="16136360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used for validation</a:t>
            </a:r>
          </a:p>
        </p:txBody>
      </p:sp>
      <p:sp>
        <p:nvSpPr>
          <p:cNvPr id="4" name="Slide Number Placeholder 3"/>
          <p:cNvSpPr>
            <a:spLocks noGrp="1"/>
          </p:cNvSpPr>
          <p:nvPr>
            <p:ph type="sldNum" sz="quarter" idx="5"/>
          </p:nvPr>
        </p:nvSpPr>
        <p:spPr/>
        <p:txBody>
          <a:bodyPr/>
          <a:lstStyle/>
          <a:p>
            <a:fld id="{49A0C391-D5E1-4688-BDD3-C59E414A251B}" type="slidenum">
              <a:rPr lang="en-CA" smtClean="0"/>
              <a:t>92</a:t>
            </a:fld>
            <a:endParaRPr lang="en-CA"/>
          </a:p>
        </p:txBody>
      </p:sp>
    </p:spTree>
    <p:extLst>
      <p:ext uri="{BB962C8B-B14F-4D97-AF65-F5344CB8AC3E}">
        <p14:creationId xmlns:p14="http://schemas.microsoft.com/office/powerpoint/2010/main" val="9234930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93</a:t>
            </a:fld>
            <a:endParaRPr lang="en-CA"/>
          </a:p>
        </p:txBody>
      </p:sp>
    </p:spTree>
    <p:extLst>
      <p:ext uri="{BB962C8B-B14F-4D97-AF65-F5344CB8AC3E}">
        <p14:creationId xmlns:p14="http://schemas.microsoft.com/office/powerpoint/2010/main" val="19791288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sqoop</a:t>
            </a:r>
            <a:r>
              <a:rPr lang="en-CA" dirty="0"/>
              <a:t>-import --connect </a:t>
            </a:r>
            <a:r>
              <a:rPr lang="en-CA" dirty="0" err="1"/>
              <a:t>jdbc:mysql</a:t>
            </a:r>
            <a:r>
              <a:rPr lang="en-CA" dirty="0"/>
              <a:t>://sandbox-hdp.hortonworks.com/hive --username root --P --table TBLS --target-</a:t>
            </a:r>
            <a:r>
              <a:rPr lang="en-CA" dirty="0" err="1"/>
              <a:t>dir</a:t>
            </a:r>
            <a:r>
              <a:rPr lang="en-CA" dirty="0"/>
              <a:t> /user/pedram/</a:t>
            </a:r>
            <a:r>
              <a:rPr lang="en-CA" dirty="0" err="1"/>
              <a:t>sqoop</a:t>
            </a:r>
            <a:r>
              <a:rPr lang="en-CA" dirty="0"/>
              <a:t>/</a:t>
            </a:r>
            <a:r>
              <a:rPr lang="en-CA" dirty="0" err="1"/>
              <a:t>tbls</a:t>
            </a:r>
            <a:r>
              <a:rPr lang="en-CA" dirty="0"/>
              <a:t> --fields-terminated-by '|' --num-mappers 8</a:t>
            </a:r>
          </a:p>
          <a:p>
            <a:endParaRPr lang="en-CA" dirty="0"/>
          </a:p>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As you can see the </a:t>
            </a:r>
            <a:r>
              <a:rPr lang="en-CA" dirty="0" err="1"/>
              <a:t>sqoop</a:t>
            </a:r>
            <a:r>
              <a:rPr lang="en-CA" dirty="0"/>
              <a:t> folder is already there so when I run the command I receive an error .I need to go and delete it .Instead I can use “--delete-target-</a:t>
            </a:r>
            <a:r>
              <a:rPr lang="en-CA" dirty="0" err="1"/>
              <a:t>dir</a:t>
            </a:r>
            <a:r>
              <a:rPr lang="en-CA" dirty="0"/>
              <a:t>” and it will delete the directory for us</a:t>
            </a:r>
          </a:p>
          <a:p>
            <a:endParaRPr lang="en-CA" dirty="0"/>
          </a:p>
          <a:p>
            <a:endParaRPr lang="en-CA" dirty="0"/>
          </a:p>
          <a:p>
            <a:r>
              <a:rPr lang="en-CA" dirty="0" err="1"/>
              <a:t>sqoop</a:t>
            </a:r>
            <a:r>
              <a:rPr lang="en-CA" dirty="0"/>
              <a:t>-import --connect </a:t>
            </a:r>
            <a:r>
              <a:rPr lang="en-CA" dirty="0" err="1"/>
              <a:t>jdbc:mysql</a:t>
            </a:r>
            <a:r>
              <a:rPr lang="en-CA" dirty="0"/>
              <a:t>://sandbox-hdp.hortonworks.com/hive --username root --P --table TBLS --target-</a:t>
            </a:r>
            <a:r>
              <a:rPr lang="en-CA" dirty="0" err="1"/>
              <a:t>dir</a:t>
            </a:r>
            <a:r>
              <a:rPr lang="en-CA" dirty="0"/>
              <a:t> /user/pedram/</a:t>
            </a:r>
            <a:r>
              <a:rPr lang="en-CA" dirty="0" err="1"/>
              <a:t>sqoop</a:t>
            </a:r>
            <a:r>
              <a:rPr lang="en-CA" dirty="0"/>
              <a:t>/</a:t>
            </a:r>
            <a:r>
              <a:rPr lang="en-CA" dirty="0" err="1"/>
              <a:t>tbls</a:t>
            </a:r>
            <a:r>
              <a:rPr lang="en-CA" dirty="0"/>
              <a:t> --fields-terminated-by '|' --num-mappers 8 --delete-target-</a:t>
            </a:r>
            <a:r>
              <a:rPr lang="en-CA" dirty="0" err="1"/>
              <a:t>dir</a:t>
            </a:r>
            <a:endParaRPr lang="en-CA" dirty="0"/>
          </a:p>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94</a:t>
            </a:fld>
            <a:endParaRPr lang="en-CA"/>
          </a:p>
        </p:txBody>
      </p:sp>
    </p:spTree>
    <p:extLst>
      <p:ext uri="{BB962C8B-B14F-4D97-AF65-F5344CB8AC3E}">
        <p14:creationId xmlns:p14="http://schemas.microsoft.com/office/powerpoint/2010/main" val="7590995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95</a:t>
            </a:fld>
            <a:endParaRPr lang="en-CA"/>
          </a:p>
        </p:txBody>
      </p:sp>
    </p:spTree>
    <p:extLst>
      <p:ext uri="{BB962C8B-B14F-4D97-AF65-F5344CB8AC3E}">
        <p14:creationId xmlns:p14="http://schemas.microsoft.com/office/powerpoint/2010/main" val="13334173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Free-form Query Imports</a:t>
            </a:r>
          </a:p>
          <a:p>
            <a:r>
              <a:rPr lang="en-CA" dirty="0"/>
              <a:t>Sqoop can also import the result set of an arbitrary SQL query. Instead of using the --table, --columns and --where arguments, you can specify a SQL statement with the --query argument.</a:t>
            </a:r>
          </a:p>
          <a:p>
            <a:r>
              <a:rPr lang="en-CA" dirty="0"/>
              <a:t>When importing a free-form query, you must specify a destination directory with --target-dir.</a:t>
            </a:r>
          </a:p>
          <a:p>
            <a:r>
              <a:rPr lang="en-CA" dirty="0"/>
              <a:t>If you want to import the results of a query in parallel, then each map task will need to execute a copy of the query, with results </a:t>
            </a:r>
            <a:r>
              <a:rPr lang="en-CA" b="1" dirty="0"/>
              <a:t>partitioned by bounding conditions </a:t>
            </a:r>
            <a:r>
              <a:rPr lang="en-CA" dirty="0"/>
              <a:t>inferred by Sqoop. </a:t>
            </a:r>
            <a:r>
              <a:rPr lang="en-CA" b="1" dirty="0">
                <a:solidFill>
                  <a:srgbClr val="FF0000"/>
                </a:solidFill>
              </a:rPr>
              <a:t>Your query must include the token $CONDITIONS which each Sqoop process will replace with a unique condition expression.</a:t>
            </a:r>
            <a:r>
              <a:rPr lang="en-CA" dirty="0"/>
              <a:t> You must also select a splitting column with --split-by.</a:t>
            </a:r>
          </a:p>
          <a:p>
            <a:r>
              <a:rPr lang="en-CA" dirty="0"/>
              <a:t>$ IS EVALUATION </a:t>
            </a:r>
          </a:p>
          <a:p>
            <a:endParaRPr lang="en-CA" dirty="0"/>
          </a:p>
          <a:p>
            <a:endParaRPr lang="en-CA" dirty="0"/>
          </a:p>
          <a:p>
            <a:endParaRPr lang="en-CA" dirty="0"/>
          </a:p>
          <a:p>
            <a:r>
              <a:rPr lang="en-CA" dirty="0" err="1"/>
              <a:t>sqoop</a:t>
            </a:r>
            <a:r>
              <a:rPr lang="en-CA" dirty="0"/>
              <a:t>-import --connect </a:t>
            </a:r>
            <a:r>
              <a:rPr lang="en-CA" dirty="0" err="1"/>
              <a:t>jdbc:mysql</a:t>
            </a:r>
            <a:r>
              <a:rPr lang="en-CA" dirty="0"/>
              <a:t>://sandbox-hdp.hortonworks.com/hive --username root --P --query 'select * from TBLS  where  $CONDITIONS  limit 75' --target-</a:t>
            </a:r>
            <a:r>
              <a:rPr lang="en-CA" dirty="0" err="1"/>
              <a:t>dir</a:t>
            </a:r>
            <a:r>
              <a:rPr lang="en-CA" dirty="0"/>
              <a:t> /</a:t>
            </a:r>
            <a:r>
              <a:rPr lang="en-CA" dirty="0" err="1"/>
              <a:t>sqooplab</a:t>
            </a:r>
            <a:r>
              <a:rPr lang="en-CA" dirty="0"/>
              <a:t>/</a:t>
            </a:r>
            <a:r>
              <a:rPr lang="en-CA" dirty="0" err="1"/>
              <a:t>tbls</a:t>
            </a:r>
            <a:r>
              <a:rPr lang="en-CA" dirty="0"/>
              <a:t> --fields-terminated-by '|' --num-mappers 8 --delete-target-</a:t>
            </a:r>
            <a:r>
              <a:rPr lang="en-CA" dirty="0" err="1"/>
              <a:t>dir</a:t>
            </a:r>
            <a:r>
              <a:rPr lang="en-CA" dirty="0"/>
              <a:t> --split-by </a:t>
            </a:r>
            <a:r>
              <a:rPr lang="en-CA" dirty="0" err="1"/>
              <a:t>TBl_ID</a:t>
            </a: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97</a:t>
            </a:fld>
            <a:endParaRPr lang="en-CA"/>
          </a:p>
        </p:txBody>
      </p:sp>
    </p:spTree>
    <p:extLst>
      <p:ext uri="{BB962C8B-B14F-4D97-AF65-F5344CB8AC3E}">
        <p14:creationId xmlns:p14="http://schemas.microsoft.com/office/powerpoint/2010/main" val="1490605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13</a:t>
            </a:fld>
            <a:endParaRPr lang="en-US"/>
          </a:p>
        </p:txBody>
      </p:sp>
    </p:spTree>
    <p:extLst>
      <p:ext uri="{BB962C8B-B14F-4D97-AF65-F5344CB8AC3E}">
        <p14:creationId xmlns:p14="http://schemas.microsoft.com/office/powerpoint/2010/main" val="28481181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conditions will be replaced by select * from TBLS where (TBL_ID &gt;= 1 AND TBL_ID &lt;= 10) for the first mapper</a:t>
            </a:r>
          </a:p>
          <a:p>
            <a:r>
              <a:rPr lang="en-CA" dirty="0"/>
              <a:t>.</a:t>
            </a:r>
          </a:p>
          <a:p>
            <a:r>
              <a:rPr lang="en-CA" dirty="0"/>
              <a:t>.</a:t>
            </a:r>
          </a:p>
          <a:p>
            <a:r>
              <a:rPr lang="en-CA" dirty="0"/>
              <a:t>.</a:t>
            </a:r>
          </a:p>
          <a:p>
            <a:r>
              <a:rPr lang="en-CA" dirty="0"/>
              <a:t>.</a:t>
            </a:r>
          </a:p>
          <a:p>
            <a:r>
              <a:rPr lang="en-CA" dirty="0"/>
              <a:t>$ conditions will be replaced by  select * from TBLS where (TBL_ID &gt;=70  AND TBL_ID &lt;= 75) for the last mapper</a:t>
            </a:r>
          </a:p>
          <a:p>
            <a:endParaRPr lang="en-CA" dirty="0"/>
          </a:p>
          <a:p>
            <a:r>
              <a:rPr lang="en-CA" dirty="0"/>
              <a:t>We have to choose a split table such a way that mapper use equal data</a:t>
            </a:r>
          </a:p>
          <a:p>
            <a:endParaRPr lang="en-CA" dirty="0"/>
          </a:p>
          <a:p>
            <a:r>
              <a:rPr lang="en-CA" dirty="0"/>
              <a:t>We have identified that mapper number as 8 so it will create 8 buckets and look in to the </a:t>
            </a:r>
            <a:r>
              <a:rPr lang="en-CA" dirty="0" err="1"/>
              <a:t>Table_id</a:t>
            </a:r>
            <a:r>
              <a:rPr lang="en-CA" dirty="0"/>
              <a:t>  </a:t>
            </a:r>
          </a:p>
          <a:p>
            <a:endParaRPr lang="en-CA" dirty="0"/>
          </a:p>
          <a:p>
            <a:r>
              <a:rPr lang="en-CA" dirty="0"/>
              <a:t>$conditions MEANS SPLIT CONDITION  </a:t>
            </a:r>
          </a:p>
          <a:p>
            <a:endParaRPr lang="en-CA" dirty="0"/>
          </a:p>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99</a:t>
            </a:fld>
            <a:endParaRPr lang="en-CA"/>
          </a:p>
        </p:txBody>
      </p:sp>
    </p:spTree>
    <p:extLst>
      <p:ext uri="{BB962C8B-B14F-4D97-AF65-F5344CB8AC3E}">
        <p14:creationId xmlns:p14="http://schemas.microsoft.com/office/powerpoint/2010/main" val="15478529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about type mapping ? My data type might be different from the type in Hive</a:t>
            </a:r>
          </a:p>
          <a:p>
            <a:r>
              <a:rPr lang="en-CA" dirty="0"/>
              <a:t>If we are importing to HDFS we use java otherwise we import to Hive then it will be Hive</a:t>
            </a:r>
          </a:p>
          <a:p>
            <a:endParaRPr lang="en-CA" dirty="0"/>
          </a:p>
          <a:p>
            <a:endParaRPr lang="en-CA" dirty="0"/>
          </a:p>
          <a:p>
            <a:r>
              <a:rPr lang="en-CA" dirty="0"/>
              <a:t>Sqoop is preconfigured to map most SQL types to appropriate Java or Hive representatives. However the default mapping might not be suitable for everyone and might be overridden by --map-column-java (for changing mapping to Java (HDFS)) or --map-column-hive (for changing Hive mapping).</a:t>
            </a:r>
          </a:p>
        </p:txBody>
      </p:sp>
      <p:sp>
        <p:nvSpPr>
          <p:cNvPr id="4" name="Slide Number Placeholder 3"/>
          <p:cNvSpPr>
            <a:spLocks noGrp="1"/>
          </p:cNvSpPr>
          <p:nvPr>
            <p:ph type="sldNum" sz="quarter" idx="5"/>
          </p:nvPr>
        </p:nvSpPr>
        <p:spPr/>
        <p:txBody>
          <a:bodyPr/>
          <a:lstStyle/>
          <a:p>
            <a:fld id="{49A0C391-D5E1-4688-BDD3-C59E414A251B}" type="slidenum">
              <a:rPr lang="en-CA" smtClean="0"/>
              <a:t>100</a:t>
            </a:fld>
            <a:endParaRPr lang="en-CA"/>
          </a:p>
        </p:txBody>
      </p:sp>
    </p:spTree>
    <p:extLst>
      <p:ext uri="{BB962C8B-B14F-4D97-AF65-F5344CB8AC3E}">
        <p14:creationId xmlns:p14="http://schemas.microsoft.com/office/powerpoint/2010/main" val="34701986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Sqoop supports two types of incremental imports: append and last modified. </a:t>
            </a:r>
          </a:p>
          <a:p>
            <a:r>
              <a:rPr lang="en-CA" dirty="0"/>
              <a:t>You can use the --incremental argument to specify the type of incremental import to perform.</a:t>
            </a:r>
          </a:p>
          <a:p>
            <a:r>
              <a:rPr lang="en-CA" dirty="0"/>
              <a:t>You should specify append mode when importing a table where new rows are continually being added with increasing row id values. </a:t>
            </a:r>
            <a:r>
              <a:rPr lang="en-CA" b="1" dirty="0"/>
              <a:t>You specify the column containing the row’s id with </a:t>
            </a:r>
            <a:r>
              <a:rPr lang="en-CA" dirty="0"/>
              <a:t>--check-column. Sqoop imports rows where the check column has a value greater than the one specified with --last-value.</a:t>
            </a:r>
          </a:p>
          <a:p>
            <a:endParaRPr lang="en-CA" dirty="0"/>
          </a:p>
          <a:p>
            <a:r>
              <a:rPr lang="en-CA" dirty="0"/>
              <a:t>An alternate table update strategy supported by Sqoop is called last modified mode. You should use this when rows of the source table may be updated, and each such update will set the value of a last-modified column to the current timestamp. Rows where the check column holds a timestamp more recent than the timestamp specified with --last-value are imported.</a:t>
            </a:r>
          </a:p>
          <a:p>
            <a:endParaRPr lang="en-CA" dirty="0"/>
          </a:p>
          <a:p>
            <a:r>
              <a:rPr lang="en-CA" dirty="0"/>
              <a:t>At the end of an incremental import, the value which should be specified as </a:t>
            </a:r>
            <a:r>
              <a:rPr lang="en-CA" b="1" dirty="0"/>
              <a:t>--last-value </a:t>
            </a:r>
            <a:r>
              <a:rPr lang="en-CA" dirty="0"/>
              <a:t>for a subsequent import is printed to the screen. When running a subsequent import, you should specify --last-value in this way to </a:t>
            </a:r>
            <a:r>
              <a:rPr lang="en-CA" b="1" dirty="0"/>
              <a:t>ensure you import only the new or updated data</a:t>
            </a:r>
            <a:r>
              <a:rPr lang="en-CA" dirty="0"/>
              <a:t>. This is handled automatically by creating an incremental import as a saved job, which is the preferred mechanism for performing a recurring incremental import. See the section on saved jobs later in this document for more information.</a:t>
            </a:r>
          </a:p>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101</a:t>
            </a:fld>
            <a:endParaRPr lang="en-CA"/>
          </a:p>
        </p:txBody>
      </p:sp>
    </p:spTree>
    <p:extLst>
      <p:ext uri="{BB962C8B-B14F-4D97-AF65-F5344CB8AC3E}">
        <p14:creationId xmlns:p14="http://schemas.microsoft.com/office/powerpoint/2010/main" val="7467118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103</a:t>
            </a:fld>
            <a:endParaRPr lang="en-CA"/>
          </a:p>
        </p:txBody>
      </p:sp>
    </p:spTree>
    <p:extLst>
      <p:ext uri="{BB962C8B-B14F-4D97-AF65-F5344CB8AC3E}">
        <p14:creationId xmlns:p14="http://schemas.microsoft.com/office/powerpoint/2010/main" val="21729904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Split by id : primary key</a:t>
            </a:r>
          </a:p>
        </p:txBody>
      </p:sp>
      <p:sp>
        <p:nvSpPr>
          <p:cNvPr id="4" name="Slide Number Placeholder 3"/>
          <p:cNvSpPr>
            <a:spLocks noGrp="1"/>
          </p:cNvSpPr>
          <p:nvPr>
            <p:ph type="sldNum" sz="quarter" idx="5"/>
          </p:nvPr>
        </p:nvSpPr>
        <p:spPr/>
        <p:txBody>
          <a:bodyPr/>
          <a:lstStyle/>
          <a:p>
            <a:fld id="{49A0C391-D5E1-4688-BDD3-C59E414A251B}" type="slidenum">
              <a:rPr lang="en-CA" smtClean="0"/>
              <a:t>104</a:t>
            </a:fld>
            <a:endParaRPr lang="en-CA"/>
          </a:p>
        </p:txBody>
      </p:sp>
    </p:spTree>
    <p:extLst>
      <p:ext uri="{BB962C8B-B14F-4D97-AF65-F5344CB8AC3E}">
        <p14:creationId xmlns:p14="http://schemas.microsoft.com/office/powerpoint/2010/main" val="31086809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sqoop</a:t>
            </a:r>
            <a:r>
              <a:rPr lang="en-CA" dirty="0"/>
              <a:t>-import --connect </a:t>
            </a:r>
            <a:r>
              <a:rPr lang="en-CA" dirty="0" err="1"/>
              <a:t>jdbc:mysql</a:t>
            </a:r>
            <a:r>
              <a:rPr lang="en-CA" dirty="0"/>
              <a:t>://sandbox-hdp.hortonworks.com/</a:t>
            </a:r>
            <a:r>
              <a:rPr lang="en-CA" dirty="0" err="1"/>
              <a:t>db_test</a:t>
            </a:r>
            <a:r>
              <a:rPr lang="en-CA" dirty="0"/>
              <a:t> --username root --P --table </a:t>
            </a:r>
            <a:r>
              <a:rPr lang="en-CA" dirty="0" err="1"/>
              <a:t>incr_tbl</a:t>
            </a:r>
            <a:r>
              <a:rPr lang="en-CA" dirty="0"/>
              <a:t> --target-</a:t>
            </a:r>
            <a:r>
              <a:rPr lang="en-CA" dirty="0" err="1"/>
              <a:t>dir</a:t>
            </a:r>
            <a:r>
              <a:rPr lang="en-CA" dirty="0"/>
              <a:t> /user/pedram/</a:t>
            </a:r>
            <a:r>
              <a:rPr lang="en-CA" dirty="0" err="1"/>
              <a:t>sqoop</a:t>
            </a:r>
            <a:r>
              <a:rPr lang="en-CA" dirty="0"/>
              <a:t>/</a:t>
            </a:r>
            <a:r>
              <a:rPr lang="en-CA" dirty="0" err="1"/>
              <a:t>empl</a:t>
            </a:r>
            <a:r>
              <a:rPr lang="en-CA" dirty="0"/>
              <a:t> --fields-terminated-by '|'  --table </a:t>
            </a:r>
            <a:r>
              <a:rPr lang="en-CA" dirty="0" err="1"/>
              <a:t>empl</a:t>
            </a:r>
            <a:r>
              <a:rPr lang="en-CA" dirty="0"/>
              <a:t> --split-by id --incremental append --check-column id --last-value 8;</a:t>
            </a:r>
          </a:p>
          <a:p>
            <a:endParaRPr lang="en-CA" dirty="0"/>
          </a:p>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107</a:t>
            </a:fld>
            <a:endParaRPr lang="en-CA"/>
          </a:p>
        </p:txBody>
      </p:sp>
    </p:spTree>
    <p:extLst>
      <p:ext uri="{BB962C8B-B14F-4D97-AF65-F5344CB8AC3E}">
        <p14:creationId xmlns:p14="http://schemas.microsoft.com/office/powerpoint/2010/main" val="18713042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 you can see it appended here .It added four more mapper</a:t>
            </a:r>
          </a:p>
        </p:txBody>
      </p:sp>
      <p:sp>
        <p:nvSpPr>
          <p:cNvPr id="4" name="Slide Number Placeholder 3"/>
          <p:cNvSpPr>
            <a:spLocks noGrp="1"/>
          </p:cNvSpPr>
          <p:nvPr>
            <p:ph type="sldNum" sz="quarter" idx="5"/>
          </p:nvPr>
        </p:nvSpPr>
        <p:spPr/>
        <p:txBody>
          <a:bodyPr/>
          <a:lstStyle/>
          <a:p>
            <a:fld id="{49A0C391-D5E1-4688-BDD3-C59E414A251B}" type="slidenum">
              <a:rPr lang="en-CA" smtClean="0"/>
              <a:t>108</a:t>
            </a:fld>
            <a:endParaRPr lang="en-CA"/>
          </a:p>
        </p:txBody>
      </p:sp>
    </p:spTree>
    <p:extLst>
      <p:ext uri="{BB962C8B-B14F-4D97-AF65-F5344CB8AC3E}">
        <p14:creationId xmlns:p14="http://schemas.microsoft.com/office/powerpoint/2010/main" val="37322304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I updated b to b1 I run the query again with append</a:t>
            </a:r>
          </a:p>
        </p:txBody>
      </p:sp>
      <p:sp>
        <p:nvSpPr>
          <p:cNvPr id="4" name="Slide Number Placeholder 3"/>
          <p:cNvSpPr>
            <a:spLocks noGrp="1"/>
          </p:cNvSpPr>
          <p:nvPr>
            <p:ph type="sldNum" sz="quarter" idx="5"/>
          </p:nvPr>
        </p:nvSpPr>
        <p:spPr/>
        <p:txBody>
          <a:bodyPr/>
          <a:lstStyle/>
          <a:p>
            <a:fld id="{49A0C391-D5E1-4688-BDD3-C59E414A251B}" type="slidenum">
              <a:rPr lang="en-CA" smtClean="0"/>
              <a:t>110</a:t>
            </a:fld>
            <a:endParaRPr lang="en-CA"/>
          </a:p>
        </p:txBody>
      </p:sp>
    </p:spTree>
    <p:extLst>
      <p:ext uri="{BB962C8B-B14F-4D97-AF65-F5344CB8AC3E}">
        <p14:creationId xmlns:p14="http://schemas.microsoft.com/office/powerpoint/2010/main" val="23018950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see that it has not taken the b1 so we need to use last modified</a:t>
            </a:r>
          </a:p>
        </p:txBody>
      </p:sp>
      <p:sp>
        <p:nvSpPr>
          <p:cNvPr id="4" name="Slide Number Placeholder 3"/>
          <p:cNvSpPr>
            <a:spLocks noGrp="1"/>
          </p:cNvSpPr>
          <p:nvPr>
            <p:ph type="sldNum" sz="quarter" idx="5"/>
          </p:nvPr>
        </p:nvSpPr>
        <p:spPr/>
        <p:txBody>
          <a:bodyPr/>
          <a:lstStyle/>
          <a:p>
            <a:fld id="{49A0C391-D5E1-4688-BDD3-C59E414A251B}" type="slidenum">
              <a:rPr lang="en-CA" smtClean="0"/>
              <a:t>111</a:t>
            </a:fld>
            <a:endParaRPr lang="en-CA"/>
          </a:p>
        </p:txBody>
      </p:sp>
    </p:spTree>
    <p:extLst>
      <p:ext uri="{BB962C8B-B14F-4D97-AF65-F5344CB8AC3E}">
        <p14:creationId xmlns:p14="http://schemas.microsoft.com/office/powerpoint/2010/main" val="22337018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 data to Hive table </a:t>
            </a:r>
          </a:p>
          <a:p>
            <a:r>
              <a:rPr lang="en-CA" dirty="0" err="1"/>
              <a:t>Sofar</a:t>
            </a:r>
            <a:r>
              <a:rPr lang="en-CA" dirty="0"/>
              <a:t> we saw that we can import to Hive table</a:t>
            </a:r>
          </a:p>
        </p:txBody>
      </p:sp>
      <p:sp>
        <p:nvSpPr>
          <p:cNvPr id="4" name="Slide Number Placeholder 3"/>
          <p:cNvSpPr>
            <a:spLocks noGrp="1"/>
          </p:cNvSpPr>
          <p:nvPr>
            <p:ph type="sldNum" sz="quarter" idx="5"/>
          </p:nvPr>
        </p:nvSpPr>
        <p:spPr/>
        <p:txBody>
          <a:bodyPr/>
          <a:lstStyle/>
          <a:p>
            <a:fld id="{49A0C391-D5E1-4688-BDD3-C59E414A251B}" type="slidenum">
              <a:rPr lang="en-CA" smtClean="0"/>
              <a:t>112</a:t>
            </a:fld>
            <a:endParaRPr lang="en-CA"/>
          </a:p>
        </p:txBody>
      </p:sp>
    </p:spTree>
    <p:extLst>
      <p:ext uri="{BB962C8B-B14F-4D97-AF65-F5344CB8AC3E}">
        <p14:creationId xmlns:p14="http://schemas.microsoft.com/office/powerpoint/2010/main" val="3844900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4325" indent="-224325">
              <a:buAutoNum type="arabicPeriod"/>
            </a:pPr>
            <a:r>
              <a:rPr lang="en-US" dirty="0"/>
              <a:t>The load function is supplied using the USING clause. If the USING clause is omitted, the data is assumed to be tab delimited text data</a:t>
            </a:r>
          </a:p>
          <a:p>
            <a:pPr marL="224325" indent="-224325">
              <a:buAutoNum type="arabicPeriod"/>
            </a:pPr>
            <a:r>
              <a:rPr lang="en-US" dirty="0"/>
              <a:t>There are many other additional load functions in Pig including </a:t>
            </a:r>
            <a:r>
              <a:rPr lang="en-US" dirty="0" err="1"/>
              <a:t>HBaseStorage</a:t>
            </a:r>
            <a:r>
              <a:rPr lang="en-US" dirty="0"/>
              <a:t>, </a:t>
            </a:r>
            <a:r>
              <a:rPr lang="en-US" dirty="0" err="1"/>
              <a:t>AvroStorage</a:t>
            </a:r>
            <a:r>
              <a:rPr lang="en-US" dirty="0"/>
              <a:t>, </a:t>
            </a:r>
            <a:r>
              <a:rPr lang="en-US" dirty="0" err="1"/>
              <a:t>AccumuloStorage</a:t>
            </a:r>
            <a:r>
              <a:rPr lang="en-US" dirty="0"/>
              <a:t>, </a:t>
            </a:r>
            <a:r>
              <a:rPr lang="en-US" dirty="0" err="1"/>
              <a:t>OrcStorage</a:t>
            </a:r>
            <a:r>
              <a:rPr lang="en-US" dirty="0"/>
              <a:t> etc.</a:t>
            </a:r>
          </a:p>
          <a:p>
            <a:pPr marL="224325" indent="-224325">
              <a:buAutoNum type="arabicPeriod"/>
            </a:pPr>
            <a:r>
              <a:rPr lang="en-US" dirty="0"/>
              <a:t>There are many permutations to loading data initially such as the following: </a:t>
            </a:r>
          </a:p>
          <a:p>
            <a:pPr marL="616894" lvl="1" indent="-168244">
              <a:buFont typeface="Arial"/>
              <a:buChar char="•"/>
            </a:pPr>
            <a:r>
              <a:rPr lang="en-US" dirty="0"/>
              <a:t>Loading data with no defined schema </a:t>
            </a:r>
          </a:p>
          <a:p>
            <a:pPr marL="616894" lvl="1" indent="-168244">
              <a:buFont typeface="Arial"/>
              <a:buChar char="•"/>
            </a:pPr>
            <a:r>
              <a:rPr lang="en-US" dirty="0"/>
              <a:t>Loading data with a schema (named fields) but no assigned data types </a:t>
            </a:r>
          </a:p>
          <a:p>
            <a:pPr marL="616894" lvl="1" indent="-168244">
              <a:buFont typeface="Arial"/>
              <a:buChar char="•"/>
            </a:pPr>
            <a:r>
              <a:rPr lang="en-US" dirty="0"/>
              <a:t>Loading data with a schema and assigned data types</a:t>
            </a:r>
          </a:p>
          <a:p>
            <a:pPr marL="448650" lvl="1"/>
            <a:r>
              <a:rPr lang="en-US" dirty="0"/>
              <a:t>Note:</a:t>
            </a:r>
            <a:r>
              <a:rPr lang="en-US" baseline="0" dirty="0"/>
              <a:t> </a:t>
            </a:r>
          </a:p>
          <a:p>
            <a:pPr marL="616894" lvl="1" indent="-168244">
              <a:buFont typeface="Arial"/>
              <a:buChar char="•"/>
            </a:pPr>
            <a:r>
              <a:rPr lang="en-US" baseline="0" dirty="0"/>
              <a:t>When neither field names nor field types are specified, fields are accessed using their relative positions i.e. $0, $1 etc. while the field values are of type byte array</a:t>
            </a:r>
          </a:p>
          <a:p>
            <a:pPr marL="616894" lvl="1" indent="-168244">
              <a:buFont typeface="Arial"/>
              <a:buChar char="•"/>
            </a:pPr>
            <a:r>
              <a:rPr lang="en-US" baseline="0" dirty="0"/>
              <a:t>When field names are specified but their types are not specified, the types are byte array by default</a:t>
            </a:r>
          </a:p>
          <a:p>
            <a:endParaRPr lang="en-US" baseline="0" dirty="0"/>
          </a:p>
          <a:p>
            <a:pPr marL="448650" lvl="1"/>
            <a:endParaRPr lang="en-US" dirty="0"/>
          </a:p>
        </p:txBody>
      </p:sp>
      <p:sp>
        <p:nvSpPr>
          <p:cNvPr id="4" name="Slide Number Placeholder 3"/>
          <p:cNvSpPr>
            <a:spLocks noGrp="1"/>
          </p:cNvSpPr>
          <p:nvPr>
            <p:ph type="sldNum" sz="quarter" idx="10"/>
          </p:nvPr>
        </p:nvSpPr>
        <p:spPr/>
        <p:txBody>
          <a:bodyPr/>
          <a:lstStyle/>
          <a:p>
            <a:fld id="{799D120D-8E58-2F49-8EC9-B49D98FF55AC}" type="slidenum">
              <a:rPr lang="en-US" smtClean="0"/>
              <a:t>15</a:t>
            </a:fld>
            <a:endParaRPr lang="en-US"/>
          </a:p>
        </p:txBody>
      </p:sp>
    </p:spTree>
    <p:extLst>
      <p:ext uri="{BB962C8B-B14F-4D97-AF65-F5344CB8AC3E}">
        <p14:creationId xmlns:p14="http://schemas.microsoft.com/office/powerpoint/2010/main" val="34057596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sqoop</a:t>
            </a:r>
            <a:r>
              <a:rPr lang="en-CA" dirty="0"/>
              <a:t>-import --connect </a:t>
            </a:r>
            <a:r>
              <a:rPr lang="en-CA" dirty="0" err="1"/>
              <a:t>jdbc:mysql</a:t>
            </a:r>
            <a:r>
              <a:rPr lang="en-CA" dirty="0"/>
              <a:t>://sandbox-hdp.hortonworks.com/hive  --username root --P --table TXNS --hive-import --create-hive-table --hive-table employees --hive-database hive --split-by id -m 1;</a:t>
            </a:r>
          </a:p>
          <a:p>
            <a:endParaRPr lang="en-CA" dirty="0"/>
          </a:p>
          <a:p>
            <a:r>
              <a:rPr lang="en-CA" dirty="0"/>
              <a:t>IN MYSQL THERE IS A DB CALLED HIVE AND UNDER HIVE DB I have TXNS table which I use to import to Hive and name it as employee</a:t>
            </a:r>
          </a:p>
        </p:txBody>
      </p:sp>
      <p:sp>
        <p:nvSpPr>
          <p:cNvPr id="4" name="Slide Number Placeholder 3"/>
          <p:cNvSpPr>
            <a:spLocks noGrp="1"/>
          </p:cNvSpPr>
          <p:nvPr>
            <p:ph type="sldNum" sz="quarter" idx="5"/>
          </p:nvPr>
        </p:nvSpPr>
        <p:spPr/>
        <p:txBody>
          <a:bodyPr/>
          <a:lstStyle/>
          <a:p>
            <a:fld id="{49A0C391-D5E1-4688-BDD3-C59E414A251B}" type="slidenum">
              <a:rPr lang="en-CA" smtClean="0"/>
              <a:t>115</a:t>
            </a:fld>
            <a:endParaRPr lang="en-CA"/>
          </a:p>
        </p:txBody>
      </p:sp>
    </p:spTree>
    <p:extLst>
      <p:ext uri="{BB962C8B-B14F-4D97-AF65-F5344CB8AC3E}">
        <p14:creationId xmlns:p14="http://schemas.microsoft.com/office/powerpoint/2010/main" val="2681250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Load the csv file to pig by using </a:t>
            </a:r>
            <a:r>
              <a:rPr lang="en-CA" b="1" dirty="0" err="1"/>
              <a:t>PigStorage</a:t>
            </a:r>
            <a:r>
              <a:rPr lang="en-CA" dirty="0"/>
              <a:t> and parse it by ‘,’</a:t>
            </a:r>
          </a:p>
          <a:p>
            <a:r>
              <a:rPr lang="en-CA" dirty="0"/>
              <a:t>Load function could be </a:t>
            </a:r>
            <a:r>
              <a:rPr lang="en-CA" b="1" dirty="0" err="1"/>
              <a:t>TextLoader</a:t>
            </a:r>
            <a:r>
              <a:rPr lang="en-CA" b="1" dirty="0"/>
              <a:t> or </a:t>
            </a:r>
            <a:r>
              <a:rPr lang="en-CA" b="1" dirty="0" err="1"/>
              <a:t>JsonLoader</a:t>
            </a:r>
            <a:r>
              <a:rPr lang="en-CA" b="1" dirty="0"/>
              <a:t> </a:t>
            </a:r>
            <a:r>
              <a:rPr lang="en-CA" dirty="0"/>
              <a:t>but ours is structure csv file</a:t>
            </a:r>
          </a:p>
          <a:p>
            <a:r>
              <a:rPr lang="en-CA" dirty="0"/>
              <a:t>We also need to tell about schema )</a:t>
            </a:r>
          </a:p>
          <a:p>
            <a:r>
              <a:rPr lang="en-CA" dirty="0"/>
              <a:t>As is optional .It attach a schema to each record using load function</a:t>
            </a:r>
          </a:p>
          <a:p>
            <a:r>
              <a:rPr lang="en-CA" b="1" dirty="0"/>
              <a:t>If we do not use schema then Pig will attach the default schema which is Byte array .The problem with </a:t>
            </a:r>
            <a:r>
              <a:rPr lang="en-CA" b="1" dirty="0">
                <a:effectLst>
                  <a:outerShdw blurRad="38100" dist="38100" dir="2700000" algn="tl">
                    <a:srgbClr val="000000">
                      <a:alpha val="43137"/>
                    </a:srgbClr>
                  </a:outerShdw>
                </a:effectLst>
              </a:rPr>
              <a:t>Byte array </a:t>
            </a:r>
            <a:r>
              <a:rPr lang="en-CA" b="1" dirty="0"/>
              <a:t>is you can not read it .We need to get value .Its unreadable for human. Because it change to bytes.</a:t>
            </a:r>
          </a:p>
          <a:p>
            <a:r>
              <a:rPr lang="en-CA" dirty="0"/>
              <a:t>If we do not specify the delimiter then it will be controller but we have mentioned ‘,’ .</a:t>
            </a:r>
          </a:p>
          <a:p>
            <a:r>
              <a:rPr lang="en-CA" dirty="0"/>
              <a:t>Controller is a separator</a:t>
            </a:r>
          </a:p>
          <a:p>
            <a:r>
              <a:rPr lang="en-CA" dirty="0"/>
              <a:t>We ran it but nothing happen???!!!!</a:t>
            </a:r>
          </a:p>
          <a:p>
            <a:r>
              <a:rPr lang="en-CA" dirty="0"/>
              <a:t>Something is happened .Its not going to execute it .It will evaluating the program .</a:t>
            </a:r>
          </a:p>
          <a:p>
            <a:endParaRPr lang="en-CA" dirty="0"/>
          </a:p>
          <a:p>
            <a:r>
              <a:rPr lang="en-CA" dirty="0"/>
              <a:t>A is a Bag or relation where this entire file content returns.</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A = load ‘</a:t>
            </a:r>
            <a:r>
              <a:rPr lang="en-CA" dirty="0" err="1"/>
              <a:t>test_data</a:t>
            </a:r>
            <a:r>
              <a:rPr lang="en-CA" dirty="0"/>
              <a:t>/SalesJan2009.csv’</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USING </a:t>
            </a:r>
            <a:r>
              <a:rPr lang="en-CA" dirty="0" err="1"/>
              <a:t>PigStorage</a:t>
            </a:r>
            <a:r>
              <a:rPr lang="en-CA"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AS (</a:t>
            </a:r>
            <a:r>
              <a:rPr lang="en-CA" dirty="0" err="1"/>
              <a:t>productid:chararray</a:t>
            </a:r>
            <a:r>
              <a:rPr lang="en-CA" dirty="0"/>
              <a:t>, </a:t>
            </a:r>
            <a:r>
              <a:rPr lang="en-CA" dirty="0" err="1"/>
              <a:t>salesamount:int</a:t>
            </a:r>
            <a:r>
              <a:rPr lang="en-CA" dirty="0"/>
              <a:t>, </a:t>
            </a:r>
            <a:r>
              <a:rPr lang="en-CA" dirty="0" err="1"/>
              <a:t>paymenttype:chararray</a:t>
            </a:r>
            <a:r>
              <a:rPr lang="en-CA" dirty="0"/>
              <a:t>, </a:t>
            </a:r>
            <a:r>
              <a:rPr lang="en-CA" dirty="0" err="1"/>
              <a:t>customername:chararray</a:t>
            </a:r>
            <a:r>
              <a:rPr lang="en-CA" dirty="0"/>
              <a:t>, </a:t>
            </a:r>
            <a:r>
              <a:rPr lang="en-CA" dirty="0" err="1"/>
              <a:t>city:chararray</a:t>
            </a:r>
            <a:r>
              <a:rPr lang="en-CA" dirty="0"/>
              <a:t>, </a:t>
            </a:r>
            <a:r>
              <a:rPr lang="en-CA" dirty="0" err="1"/>
              <a:t>region:chararray</a:t>
            </a:r>
            <a:r>
              <a:rPr lang="en-CA" dirty="0"/>
              <a:t>, </a:t>
            </a:r>
            <a:r>
              <a:rPr lang="en-CA" dirty="0" err="1"/>
              <a:t>country:chararray</a:t>
            </a:r>
            <a:r>
              <a:rPr lang="en-CA" dirty="0"/>
              <a:t>);</a:t>
            </a:r>
          </a:p>
          <a:p>
            <a:endParaRPr lang="en-CA" dirty="0"/>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16</a:t>
            </a:fld>
            <a:endParaRPr lang="en-US"/>
          </a:p>
        </p:txBody>
      </p:sp>
    </p:spTree>
    <p:extLst>
      <p:ext uri="{BB962C8B-B14F-4D97-AF65-F5344CB8AC3E}">
        <p14:creationId xmlns:p14="http://schemas.microsoft.com/office/powerpoint/2010/main" val="3076164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18</a:t>
            </a:fld>
            <a:endParaRPr lang="en-US"/>
          </a:p>
        </p:txBody>
      </p:sp>
    </p:spTree>
    <p:extLst>
      <p:ext uri="{BB962C8B-B14F-4D97-AF65-F5344CB8AC3E}">
        <p14:creationId xmlns:p14="http://schemas.microsoft.com/office/powerpoint/2010/main" val="4036897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3CD09FC-791C-634D-9E8B-EE45E937C627}" type="datetimeFigureOut">
              <a:rPr lang="en-US" smtClean="0"/>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833118-623F-324D-89FB-FE9B9CCE2E81}" type="slidenum">
              <a:rPr lang="en-US" smtClean="0"/>
              <a:t>‹#›</a:t>
            </a:fld>
            <a:endParaRPr lang="en-US"/>
          </a:p>
        </p:txBody>
      </p:sp>
    </p:spTree>
    <p:extLst>
      <p:ext uri="{BB962C8B-B14F-4D97-AF65-F5344CB8AC3E}">
        <p14:creationId xmlns:p14="http://schemas.microsoft.com/office/powerpoint/2010/main" val="2115994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3CD09FC-791C-634D-9E8B-EE45E937C627}" type="datetimeFigureOut">
              <a:rPr lang="en-US" smtClean="0"/>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833118-623F-324D-89FB-FE9B9CCE2E81}" type="slidenum">
              <a:rPr lang="en-US" smtClean="0"/>
              <a:t>‹#›</a:t>
            </a:fld>
            <a:endParaRPr lang="en-US"/>
          </a:p>
        </p:txBody>
      </p:sp>
    </p:spTree>
    <p:extLst>
      <p:ext uri="{BB962C8B-B14F-4D97-AF65-F5344CB8AC3E}">
        <p14:creationId xmlns:p14="http://schemas.microsoft.com/office/powerpoint/2010/main" val="3067334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3CD09FC-791C-634D-9E8B-EE45E937C627}" type="datetimeFigureOut">
              <a:rPr lang="en-US" smtClean="0"/>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833118-623F-324D-89FB-FE9B9CCE2E81}" type="slidenum">
              <a:rPr lang="en-US" smtClean="0"/>
              <a:t>‹#›</a:t>
            </a:fld>
            <a:endParaRPr lang="en-US"/>
          </a:p>
        </p:txBody>
      </p:sp>
    </p:spTree>
    <p:extLst>
      <p:ext uri="{BB962C8B-B14F-4D97-AF65-F5344CB8AC3E}">
        <p14:creationId xmlns:p14="http://schemas.microsoft.com/office/powerpoint/2010/main" val="1208015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3CD09FC-791C-634D-9E8B-EE45E937C627}" type="datetimeFigureOut">
              <a:rPr lang="en-US" smtClean="0"/>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833118-623F-324D-89FB-FE9B9CCE2E81}" type="slidenum">
              <a:rPr lang="en-US" smtClean="0"/>
              <a:t>‹#›</a:t>
            </a:fld>
            <a:endParaRPr lang="en-US"/>
          </a:p>
        </p:txBody>
      </p:sp>
    </p:spTree>
    <p:extLst>
      <p:ext uri="{BB962C8B-B14F-4D97-AF65-F5344CB8AC3E}">
        <p14:creationId xmlns:p14="http://schemas.microsoft.com/office/powerpoint/2010/main" val="3754439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3CD09FC-791C-634D-9E8B-EE45E937C627}" type="datetimeFigureOut">
              <a:rPr lang="en-US" smtClean="0"/>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833118-623F-324D-89FB-FE9B9CCE2E81}" type="slidenum">
              <a:rPr lang="en-US" smtClean="0"/>
              <a:t>‹#›</a:t>
            </a:fld>
            <a:endParaRPr lang="en-US"/>
          </a:p>
        </p:txBody>
      </p:sp>
    </p:spTree>
    <p:extLst>
      <p:ext uri="{BB962C8B-B14F-4D97-AF65-F5344CB8AC3E}">
        <p14:creationId xmlns:p14="http://schemas.microsoft.com/office/powerpoint/2010/main" val="2009956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33CD09FC-791C-634D-9E8B-EE45E937C627}" type="datetimeFigureOut">
              <a:rPr lang="en-US" smtClean="0"/>
              <a:t>10/1/2021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833118-623F-324D-89FB-FE9B9CCE2E81}" type="slidenum">
              <a:rPr lang="en-US" smtClean="0"/>
              <a:t>‹#›</a:t>
            </a:fld>
            <a:endParaRPr lang="en-US"/>
          </a:p>
        </p:txBody>
      </p:sp>
    </p:spTree>
    <p:extLst>
      <p:ext uri="{BB962C8B-B14F-4D97-AF65-F5344CB8AC3E}">
        <p14:creationId xmlns:p14="http://schemas.microsoft.com/office/powerpoint/2010/main" val="1523567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33CD09FC-791C-634D-9E8B-EE45E937C627}" type="datetimeFigureOut">
              <a:rPr lang="en-US" smtClean="0"/>
              <a:t>10/1/2021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833118-623F-324D-89FB-FE9B9CCE2E81}" type="slidenum">
              <a:rPr lang="en-US" smtClean="0"/>
              <a:t>‹#›</a:t>
            </a:fld>
            <a:endParaRPr lang="en-US"/>
          </a:p>
        </p:txBody>
      </p:sp>
    </p:spTree>
    <p:extLst>
      <p:ext uri="{BB962C8B-B14F-4D97-AF65-F5344CB8AC3E}">
        <p14:creationId xmlns:p14="http://schemas.microsoft.com/office/powerpoint/2010/main" val="205354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33CD09FC-791C-634D-9E8B-EE45E937C627}" type="datetimeFigureOut">
              <a:rPr lang="en-US" smtClean="0"/>
              <a:t>10/1/2021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833118-623F-324D-89FB-FE9B9CCE2E81}" type="slidenum">
              <a:rPr lang="en-US" smtClean="0"/>
              <a:t>‹#›</a:t>
            </a:fld>
            <a:endParaRPr lang="en-US"/>
          </a:p>
        </p:txBody>
      </p:sp>
    </p:spTree>
    <p:extLst>
      <p:ext uri="{BB962C8B-B14F-4D97-AF65-F5344CB8AC3E}">
        <p14:creationId xmlns:p14="http://schemas.microsoft.com/office/powerpoint/2010/main" val="2452436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CD09FC-791C-634D-9E8B-EE45E937C627}" type="datetimeFigureOut">
              <a:rPr lang="en-US" smtClean="0"/>
              <a:t>10/1/2021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833118-623F-324D-89FB-FE9B9CCE2E81}" type="slidenum">
              <a:rPr lang="en-US" smtClean="0"/>
              <a:t>‹#›</a:t>
            </a:fld>
            <a:endParaRPr lang="en-US"/>
          </a:p>
        </p:txBody>
      </p:sp>
    </p:spTree>
    <p:extLst>
      <p:ext uri="{BB962C8B-B14F-4D97-AF65-F5344CB8AC3E}">
        <p14:creationId xmlns:p14="http://schemas.microsoft.com/office/powerpoint/2010/main" val="838535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3CD09FC-791C-634D-9E8B-EE45E937C627}" type="datetimeFigureOut">
              <a:rPr lang="en-US" smtClean="0"/>
              <a:t>10/1/2021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833118-623F-324D-89FB-FE9B9CCE2E81}" type="slidenum">
              <a:rPr lang="en-US" smtClean="0"/>
              <a:t>‹#›</a:t>
            </a:fld>
            <a:endParaRPr lang="en-US"/>
          </a:p>
        </p:txBody>
      </p:sp>
    </p:spTree>
    <p:extLst>
      <p:ext uri="{BB962C8B-B14F-4D97-AF65-F5344CB8AC3E}">
        <p14:creationId xmlns:p14="http://schemas.microsoft.com/office/powerpoint/2010/main" val="2829701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3CD09FC-791C-634D-9E8B-EE45E937C627}" type="datetimeFigureOut">
              <a:rPr lang="en-US" smtClean="0"/>
              <a:t>10/1/2021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833118-623F-324D-89FB-FE9B9CCE2E81}" type="slidenum">
              <a:rPr lang="en-US" smtClean="0"/>
              <a:t>‹#›</a:t>
            </a:fld>
            <a:endParaRPr lang="en-US"/>
          </a:p>
        </p:txBody>
      </p:sp>
    </p:spTree>
    <p:extLst>
      <p:ext uri="{BB962C8B-B14F-4D97-AF65-F5344CB8AC3E}">
        <p14:creationId xmlns:p14="http://schemas.microsoft.com/office/powerpoint/2010/main" val="328072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CD09FC-791C-634D-9E8B-EE45E937C627}" type="datetimeFigureOut">
              <a:rPr lang="en-US" smtClean="0"/>
              <a:t>10/1/2021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833118-623F-324D-89FB-FE9B9CCE2E81}" type="slidenum">
              <a:rPr lang="en-US" smtClean="0"/>
              <a:t>‹#›</a:t>
            </a:fld>
            <a:endParaRPr lang="en-US"/>
          </a:p>
        </p:txBody>
      </p:sp>
    </p:spTree>
    <p:extLst>
      <p:ext uri="{BB962C8B-B14F-4D97-AF65-F5344CB8AC3E}">
        <p14:creationId xmlns:p14="http://schemas.microsoft.com/office/powerpoint/2010/main" val="4278974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0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0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pig.apache.org/docs/r0.15.0/cmds.html%23ru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9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946" y="5286576"/>
            <a:ext cx="7772400" cy="1362075"/>
          </a:xfrm>
        </p:spPr>
        <p:txBody>
          <a:bodyPr/>
          <a:lstStyle/>
          <a:p>
            <a:pPr algn="ctr"/>
            <a:r>
              <a:rPr lang="en-US" dirty="0">
                <a:solidFill>
                  <a:srgbClr val="FF0000"/>
                </a:solidFill>
                <a:latin typeface="Times New Roman" panose="02020603050405020304" pitchFamily="18" charset="0"/>
                <a:cs typeface="Times New Roman" panose="02020603050405020304" pitchFamily="18" charset="0"/>
              </a:rPr>
              <a:t>PIG+ Sqoop</a:t>
            </a:r>
          </a:p>
        </p:txBody>
      </p:sp>
      <p:pic>
        <p:nvPicPr>
          <p:cNvPr id="5" name="Picture 4" descr="A picture containing clipart&#10;&#10;Description automatically generated">
            <a:extLst>
              <a:ext uri="{FF2B5EF4-FFF2-40B4-BE49-F238E27FC236}">
                <a16:creationId xmlns:a16="http://schemas.microsoft.com/office/drawing/2014/main" id="{9FE7956A-7F58-408A-8266-FB7BEB91E600}"/>
              </a:ext>
            </a:extLst>
          </p:cNvPr>
          <p:cNvPicPr>
            <a:picLocks noChangeAspect="1"/>
          </p:cNvPicPr>
          <p:nvPr/>
        </p:nvPicPr>
        <p:blipFill>
          <a:blip r:embed="rId3"/>
          <a:stretch>
            <a:fillRect/>
          </a:stretch>
        </p:blipFill>
        <p:spPr>
          <a:xfrm>
            <a:off x="891676" y="680901"/>
            <a:ext cx="2257425" cy="2028825"/>
          </a:xfrm>
          <a:prstGeom prst="rect">
            <a:avLst/>
          </a:prstGeom>
        </p:spPr>
      </p:pic>
      <p:pic>
        <p:nvPicPr>
          <p:cNvPr id="6" name="Picture 5">
            <a:extLst>
              <a:ext uri="{FF2B5EF4-FFF2-40B4-BE49-F238E27FC236}">
                <a16:creationId xmlns:a16="http://schemas.microsoft.com/office/drawing/2014/main" id="{6183A3CB-1B71-45A8-8D06-D3AF15F0CAC9}"/>
              </a:ext>
            </a:extLst>
          </p:cNvPr>
          <p:cNvPicPr>
            <a:picLocks noChangeAspect="1"/>
          </p:cNvPicPr>
          <p:nvPr/>
        </p:nvPicPr>
        <p:blipFill rotWithShape="1">
          <a:blip r:embed="rId4"/>
          <a:srcRect l="2943"/>
          <a:stretch/>
        </p:blipFill>
        <p:spPr>
          <a:xfrm>
            <a:off x="4679969" y="397271"/>
            <a:ext cx="4039622" cy="2596082"/>
          </a:xfrm>
          <a:prstGeom prst="rect">
            <a:avLst/>
          </a:prstGeom>
        </p:spPr>
      </p:pic>
      <p:sp>
        <p:nvSpPr>
          <p:cNvPr id="3" name="Rectangle 2">
            <a:extLst>
              <a:ext uri="{FF2B5EF4-FFF2-40B4-BE49-F238E27FC236}">
                <a16:creationId xmlns:a16="http://schemas.microsoft.com/office/drawing/2014/main" id="{0554F42E-7703-4CC2-80D6-57C11DAFE1CE}"/>
              </a:ext>
            </a:extLst>
          </p:cNvPr>
          <p:cNvSpPr/>
          <p:nvPr/>
        </p:nvSpPr>
        <p:spPr>
          <a:xfrm>
            <a:off x="3812276" y="1310592"/>
            <a:ext cx="506870" cy="769441"/>
          </a:xfrm>
          <a:prstGeom prst="rect">
            <a:avLst/>
          </a:prstGeom>
        </p:spPr>
        <p:txBody>
          <a:bodyPr wrap="none">
            <a:spAutoFit/>
          </a:bodyPr>
          <a:lstStyle/>
          <a:p>
            <a:r>
              <a:rPr lang="en-US" sz="4400" b="1" dirty="0">
                <a:solidFill>
                  <a:srgbClr val="FF0000"/>
                </a:solidFill>
                <a:latin typeface="Times New Roman" panose="02020603050405020304" pitchFamily="18" charset="0"/>
                <a:cs typeface="Times New Roman" panose="02020603050405020304" pitchFamily="18" charset="0"/>
              </a:rPr>
              <a:t>+</a:t>
            </a:r>
            <a:endParaRPr lang="en-CA" sz="4400" b="1" dirty="0"/>
          </a:p>
        </p:txBody>
      </p:sp>
    </p:spTree>
    <p:extLst>
      <p:ext uri="{BB962C8B-B14F-4D97-AF65-F5344CB8AC3E}">
        <p14:creationId xmlns:p14="http://schemas.microsoft.com/office/powerpoint/2010/main" val="414427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055"/>
            <a:ext cx="8229600" cy="718139"/>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Data Structures</a:t>
            </a:r>
          </a:p>
        </p:txBody>
      </p:sp>
      <p:sp>
        <p:nvSpPr>
          <p:cNvPr id="3" name="Content Placeholder 2"/>
          <p:cNvSpPr>
            <a:spLocks noGrp="1"/>
          </p:cNvSpPr>
          <p:nvPr>
            <p:ph idx="1"/>
          </p:nvPr>
        </p:nvSpPr>
        <p:spPr>
          <a:xfrm>
            <a:off x="457200" y="1417639"/>
            <a:ext cx="7620000" cy="4919236"/>
          </a:xfrm>
        </p:spPr>
        <p:txBody>
          <a:bodyPr/>
          <a:lstStyle/>
          <a:p>
            <a:r>
              <a:rPr lang="en-US" sz="2000" dirty="0">
                <a:latin typeface="Times New Roman" panose="02020603050405020304" pitchFamily="18" charset="0"/>
                <a:cs typeface="Times New Roman" panose="02020603050405020304" pitchFamily="18" charset="0"/>
              </a:rPr>
              <a:t>Datasets used by Pig are called relations or bags</a:t>
            </a:r>
          </a:p>
          <a:p>
            <a:r>
              <a:rPr lang="en-US" sz="2000" dirty="0">
                <a:latin typeface="Times New Roman" panose="02020603050405020304" pitchFamily="18" charset="0"/>
                <a:cs typeface="Times New Roman" panose="02020603050405020304" pitchFamily="18" charset="0"/>
              </a:rPr>
              <a:t>Bags contain records called tuples</a:t>
            </a:r>
          </a:p>
          <a:p>
            <a:r>
              <a:rPr lang="fr-FR" sz="2000" dirty="0">
                <a:latin typeface="Times New Roman" panose="02020603050405020304" pitchFamily="18" charset="0"/>
                <a:cs typeface="Times New Roman" panose="02020603050405020304" pitchFamily="18" charset="0"/>
              </a:rPr>
              <a:t>Tuples contain </a:t>
            </a:r>
            <a:r>
              <a:rPr lang="fr-FR" sz="2000" dirty="0" err="1">
                <a:latin typeface="Times New Roman" panose="02020603050405020304" pitchFamily="18" charset="0"/>
                <a:cs typeface="Times New Roman" panose="02020603050405020304" pitchFamily="18" charset="0"/>
              </a:rPr>
              <a:t>fields</a:t>
            </a:r>
            <a:endParaRPr lang="fr-FR"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Fields can contain data structures such as other bags or tuples, or atomic data called atoms</a:t>
            </a:r>
          </a:p>
          <a:p>
            <a:pPr marL="114300" indent="0" algn="ctr">
              <a:buNone/>
            </a:pPr>
            <a:endParaRPr lang="en-US" dirty="0"/>
          </a:p>
          <a:p>
            <a:pPr marL="114300" indent="0" algn="ctr">
              <a:buNone/>
            </a:pPr>
            <a:endParaRPr lang="en-US" dirty="0"/>
          </a:p>
        </p:txBody>
      </p:sp>
      <p:pic>
        <p:nvPicPr>
          <p:cNvPr id="4" name="Picture 3" descr="PIG Datastructu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38" y="4103407"/>
            <a:ext cx="7175611" cy="1269941"/>
          </a:xfrm>
          <a:prstGeom prst="rect">
            <a:avLst/>
          </a:prstGeom>
        </p:spPr>
      </p:pic>
    </p:spTree>
    <p:extLst>
      <p:ext uri="{BB962C8B-B14F-4D97-AF65-F5344CB8AC3E}">
        <p14:creationId xmlns:p14="http://schemas.microsoft.com/office/powerpoint/2010/main" val="257533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5840C7-EE07-43AD-B633-16D2D7022139}"/>
              </a:ext>
            </a:extLst>
          </p:cNvPr>
          <p:cNvPicPr>
            <a:picLocks noChangeAspect="1"/>
          </p:cNvPicPr>
          <p:nvPr/>
        </p:nvPicPr>
        <p:blipFill>
          <a:blip r:embed="rId3"/>
          <a:stretch>
            <a:fillRect/>
          </a:stretch>
        </p:blipFill>
        <p:spPr>
          <a:xfrm>
            <a:off x="226357" y="1891344"/>
            <a:ext cx="8628276" cy="1405609"/>
          </a:xfrm>
          <a:prstGeom prst="rect">
            <a:avLst/>
          </a:prstGeom>
        </p:spPr>
      </p:pic>
      <p:sp>
        <p:nvSpPr>
          <p:cNvPr id="3" name="Rectangle 2">
            <a:extLst>
              <a:ext uri="{FF2B5EF4-FFF2-40B4-BE49-F238E27FC236}">
                <a16:creationId xmlns:a16="http://schemas.microsoft.com/office/drawing/2014/main" id="{73730FAB-A13F-446B-9AF2-64436F23C10A}"/>
              </a:ext>
            </a:extLst>
          </p:cNvPr>
          <p:cNvSpPr/>
          <p:nvPr/>
        </p:nvSpPr>
        <p:spPr>
          <a:xfrm>
            <a:off x="226356" y="5074721"/>
            <a:ext cx="8628275" cy="646331"/>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My data type might be different from the type in Hive</a:t>
            </a:r>
          </a:p>
          <a:p>
            <a:r>
              <a:rPr lang="en-CA" dirty="0">
                <a:solidFill>
                  <a:srgbClr val="FF0000"/>
                </a:solidFill>
                <a:latin typeface="Times New Roman" panose="02020603050405020304" pitchFamily="18" charset="0"/>
                <a:cs typeface="Times New Roman" panose="02020603050405020304" pitchFamily="18" charset="0"/>
              </a:rPr>
              <a:t>If we are importing to HDFS we use java otherwise we import to Hive then it will be Hive</a:t>
            </a:r>
          </a:p>
        </p:txBody>
      </p:sp>
    </p:spTree>
    <p:extLst>
      <p:ext uri="{BB962C8B-B14F-4D97-AF65-F5344CB8AC3E}">
        <p14:creationId xmlns:p14="http://schemas.microsoft.com/office/powerpoint/2010/main" val="36291922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BED4E5-3369-4471-8279-5659BB936085}"/>
              </a:ext>
            </a:extLst>
          </p:cNvPr>
          <p:cNvPicPr>
            <a:picLocks noChangeAspect="1"/>
          </p:cNvPicPr>
          <p:nvPr/>
        </p:nvPicPr>
        <p:blipFill>
          <a:blip r:embed="rId3"/>
          <a:stretch>
            <a:fillRect/>
          </a:stretch>
        </p:blipFill>
        <p:spPr>
          <a:xfrm>
            <a:off x="0" y="1772598"/>
            <a:ext cx="9144000" cy="1503053"/>
          </a:xfrm>
          <a:prstGeom prst="rect">
            <a:avLst/>
          </a:prstGeom>
        </p:spPr>
      </p:pic>
    </p:spTree>
    <p:extLst>
      <p:ext uri="{BB962C8B-B14F-4D97-AF65-F5344CB8AC3E}">
        <p14:creationId xmlns:p14="http://schemas.microsoft.com/office/powerpoint/2010/main" val="34940980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20E1A-D42F-47A0-A10D-D823E1C3A9AD}"/>
              </a:ext>
            </a:extLst>
          </p:cNvPr>
          <p:cNvPicPr>
            <a:picLocks noChangeAspect="1"/>
          </p:cNvPicPr>
          <p:nvPr/>
        </p:nvPicPr>
        <p:blipFill rotWithShape="1">
          <a:blip r:embed="rId2"/>
          <a:srcRect l="786"/>
          <a:stretch/>
        </p:blipFill>
        <p:spPr>
          <a:xfrm>
            <a:off x="2000250" y="1050131"/>
            <a:ext cx="4358878" cy="4757738"/>
          </a:xfrm>
          <a:prstGeom prst="rect">
            <a:avLst/>
          </a:prstGeom>
        </p:spPr>
      </p:pic>
    </p:spTree>
    <p:extLst>
      <p:ext uri="{BB962C8B-B14F-4D97-AF65-F5344CB8AC3E}">
        <p14:creationId xmlns:p14="http://schemas.microsoft.com/office/powerpoint/2010/main" val="20497919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9812D8-9512-4680-AE42-0D603F3B42C5}"/>
              </a:ext>
            </a:extLst>
          </p:cNvPr>
          <p:cNvPicPr>
            <a:picLocks noChangeAspect="1"/>
          </p:cNvPicPr>
          <p:nvPr/>
        </p:nvPicPr>
        <p:blipFill>
          <a:blip r:embed="rId3"/>
          <a:stretch>
            <a:fillRect/>
          </a:stretch>
        </p:blipFill>
        <p:spPr>
          <a:xfrm>
            <a:off x="2035098" y="857250"/>
            <a:ext cx="5073805" cy="5143500"/>
          </a:xfrm>
          <a:prstGeom prst="rect">
            <a:avLst/>
          </a:prstGeom>
        </p:spPr>
      </p:pic>
    </p:spTree>
    <p:extLst>
      <p:ext uri="{BB962C8B-B14F-4D97-AF65-F5344CB8AC3E}">
        <p14:creationId xmlns:p14="http://schemas.microsoft.com/office/powerpoint/2010/main" val="11956759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EEA7BC-1ECF-4AE7-8009-8CE3692EB9B0}"/>
              </a:ext>
            </a:extLst>
          </p:cNvPr>
          <p:cNvPicPr>
            <a:picLocks noChangeAspect="1"/>
          </p:cNvPicPr>
          <p:nvPr/>
        </p:nvPicPr>
        <p:blipFill>
          <a:blip r:embed="rId3"/>
          <a:stretch>
            <a:fillRect/>
          </a:stretch>
        </p:blipFill>
        <p:spPr>
          <a:xfrm>
            <a:off x="0" y="946447"/>
            <a:ext cx="9144000" cy="520403"/>
          </a:xfrm>
          <a:prstGeom prst="rect">
            <a:avLst/>
          </a:prstGeom>
        </p:spPr>
      </p:pic>
      <p:pic>
        <p:nvPicPr>
          <p:cNvPr id="3" name="Picture 2">
            <a:extLst>
              <a:ext uri="{FF2B5EF4-FFF2-40B4-BE49-F238E27FC236}">
                <a16:creationId xmlns:a16="http://schemas.microsoft.com/office/drawing/2014/main" id="{77B9F3D2-111D-4EB9-AA52-C2D1FDBAEA25}"/>
              </a:ext>
            </a:extLst>
          </p:cNvPr>
          <p:cNvPicPr>
            <a:picLocks noChangeAspect="1"/>
          </p:cNvPicPr>
          <p:nvPr/>
        </p:nvPicPr>
        <p:blipFill>
          <a:blip r:embed="rId4"/>
          <a:stretch>
            <a:fillRect/>
          </a:stretch>
        </p:blipFill>
        <p:spPr>
          <a:xfrm>
            <a:off x="76200" y="1450615"/>
            <a:ext cx="6553200" cy="4430623"/>
          </a:xfrm>
          <a:prstGeom prst="rect">
            <a:avLst/>
          </a:prstGeom>
        </p:spPr>
      </p:pic>
    </p:spTree>
    <p:extLst>
      <p:ext uri="{BB962C8B-B14F-4D97-AF65-F5344CB8AC3E}">
        <p14:creationId xmlns:p14="http://schemas.microsoft.com/office/powerpoint/2010/main" val="12795151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7DE212-8E52-4C79-A5F3-D04FED5C6963}"/>
              </a:ext>
            </a:extLst>
          </p:cNvPr>
          <p:cNvPicPr>
            <a:picLocks noChangeAspect="1"/>
          </p:cNvPicPr>
          <p:nvPr/>
        </p:nvPicPr>
        <p:blipFill>
          <a:blip r:embed="rId2"/>
          <a:stretch>
            <a:fillRect/>
          </a:stretch>
        </p:blipFill>
        <p:spPr>
          <a:xfrm>
            <a:off x="536972" y="1478757"/>
            <a:ext cx="6679406" cy="1950244"/>
          </a:xfrm>
          <a:prstGeom prst="rect">
            <a:avLst/>
          </a:prstGeom>
        </p:spPr>
      </p:pic>
    </p:spTree>
    <p:extLst>
      <p:ext uri="{BB962C8B-B14F-4D97-AF65-F5344CB8AC3E}">
        <p14:creationId xmlns:p14="http://schemas.microsoft.com/office/powerpoint/2010/main" val="37372218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F16236-6C87-49D5-90C4-D891927316C4}"/>
              </a:ext>
            </a:extLst>
          </p:cNvPr>
          <p:cNvPicPr>
            <a:picLocks noChangeAspect="1"/>
          </p:cNvPicPr>
          <p:nvPr/>
        </p:nvPicPr>
        <p:blipFill>
          <a:blip r:embed="rId2"/>
          <a:stretch>
            <a:fillRect/>
          </a:stretch>
        </p:blipFill>
        <p:spPr>
          <a:xfrm>
            <a:off x="1143000" y="1321594"/>
            <a:ext cx="3600450" cy="4214813"/>
          </a:xfrm>
          <a:prstGeom prst="rect">
            <a:avLst/>
          </a:prstGeom>
        </p:spPr>
      </p:pic>
    </p:spTree>
    <p:extLst>
      <p:ext uri="{BB962C8B-B14F-4D97-AF65-F5344CB8AC3E}">
        <p14:creationId xmlns:p14="http://schemas.microsoft.com/office/powerpoint/2010/main" val="34255486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8232FA-3734-4AFC-96C0-9FA520DBF26E}"/>
              </a:ext>
            </a:extLst>
          </p:cNvPr>
          <p:cNvPicPr>
            <a:picLocks noChangeAspect="1"/>
          </p:cNvPicPr>
          <p:nvPr/>
        </p:nvPicPr>
        <p:blipFill>
          <a:blip r:embed="rId3"/>
          <a:stretch>
            <a:fillRect/>
          </a:stretch>
        </p:blipFill>
        <p:spPr>
          <a:xfrm>
            <a:off x="0" y="936675"/>
            <a:ext cx="9144000" cy="984151"/>
          </a:xfrm>
          <a:prstGeom prst="rect">
            <a:avLst/>
          </a:prstGeom>
        </p:spPr>
      </p:pic>
      <p:pic>
        <p:nvPicPr>
          <p:cNvPr id="3" name="Picture 2">
            <a:extLst>
              <a:ext uri="{FF2B5EF4-FFF2-40B4-BE49-F238E27FC236}">
                <a16:creationId xmlns:a16="http://schemas.microsoft.com/office/drawing/2014/main" id="{E019750A-B9FF-4A5B-8ADE-67AC3C8C4D9F}"/>
              </a:ext>
            </a:extLst>
          </p:cNvPr>
          <p:cNvPicPr>
            <a:picLocks noChangeAspect="1"/>
          </p:cNvPicPr>
          <p:nvPr/>
        </p:nvPicPr>
        <p:blipFill>
          <a:blip r:embed="rId4"/>
          <a:stretch>
            <a:fillRect/>
          </a:stretch>
        </p:blipFill>
        <p:spPr>
          <a:xfrm>
            <a:off x="95250" y="1920825"/>
            <a:ext cx="7000875" cy="3782082"/>
          </a:xfrm>
          <a:prstGeom prst="rect">
            <a:avLst/>
          </a:prstGeom>
        </p:spPr>
      </p:pic>
      <p:sp>
        <p:nvSpPr>
          <p:cNvPr id="4" name="Rectangle 3">
            <a:extLst>
              <a:ext uri="{FF2B5EF4-FFF2-40B4-BE49-F238E27FC236}">
                <a16:creationId xmlns:a16="http://schemas.microsoft.com/office/drawing/2014/main" id="{718DC4A5-1C9E-4061-9393-1E44E928C21C}"/>
              </a:ext>
            </a:extLst>
          </p:cNvPr>
          <p:cNvSpPr/>
          <p:nvPr/>
        </p:nvSpPr>
        <p:spPr>
          <a:xfrm>
            <a:off x="-1" y="6206027"/>
            <a:ext cx="8567803" cy="369332"/>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I removed delete as I am appending .I do not want to remove the previous directory</a:t>
            </a:r>
          </a:p>
        </p:txBody>
      </p:sp>
    </p:spTree>
    <p:extLst>
      <p:ext uri="{BB962C8B-B14F-4D97-AF65-F5344CB8AC3E}">
        <p14:creationId xmlns:p14="http://schemas.microsoft.com/office/powerpoint/2010/main" val="17082832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304B7D-5D5E-4AFB-82A6-8D3E6304F37D}"/>
              </a:ext>
            </a:extLst>
          </p:cNvPr>
          <p:cNvPicPr>
            <a:picLocks noChangeAspect="1"/>
          </p:cNvPicPr>
          <p:nvPr/>
        </p:nvPicPr>
        <p:blipFill>
          <a:blip r:embed="rId3"/>
          <a:stretch>
            <a:fillRect/>
          </a:stretch>
        </p:blipFill>
        <p:spPr>
          <a:xfrm>
            <a:off x="521494" y="2032397"/>
            <a:ext cx="6729413" cy="2278856"/>
          </a:xfrm>
          <a:prstGeom prst="rect">
            <a:avLst/>
          </a:prstGeom>
        </p:spPr>
      </p:pic>
    </p:spTree>
    <p:extLst>
      <p:ext uri="{BB962C8B-B14F-4D97-AF65-F5344CB8AC3E}">
        <p14:creationId xmlns:p14="http://schemas.microsoft.com/office/powerpoint/2010/main" val="16235898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25A8E-AD42-42FB-B6DE-1FC1C7C9BF92}"/>
              </a:ext>
            </a:extLst>
          </p:cNvPr>
          <p:cNvPicPr>
            <a:picLocks noChangeAspect="1"/>
          </p:cNvPicPr>
          <p:nvPr/>
        </p:nvPicPr>
        <p:blipFill>
          <a:blip r:embed="rId2"/>
          <a:stretch>
            <a:fillRect/>
          </a:stretch>
        </p:blipFill>
        <p:spPr>
          <a:xfrm>
            <a:off x="458391" y="1085850"/>
            <a:ext cx="3750469" cy="2457450"/>
          </a:xfrm>
          <a:prstGeom prst="rect">
            <a:avLst/>
          </a:prstGeom>
        </p:spPr>
      </p:pic>
      <p:pic>
        <p:nvPicPr>
          <p:cNvPr id="4" name="Picture 3">
            <a:extLst>
              <a:ext uri="{FF2B5EF4-FFF2-40B4-BE49-F238E27FC236}">
                <a16:creationId xmlns:a16="http://schemas.microsoft.com/office/drawing/2014/main" id="{FEECB55E-20B0-4EEE-8FEC-30762E2FD1F2}"/>
              </a:ext>
            </a:extLst>
          </p:cNvPr>
          <p:cNvPicPr>
            <a:picLocks noChangeAspect="1"/>
          </p:cNvPicPr>
          <p:nvPr/>
        </p:nvPicPr>
        <p:blipFill>
          <a:blip r:embed="rId3"/>
          <a:stretch>
            <a:fillRect/>
          </a:stretch>
        </p:blipFill>
        <p:spPr>
          <a:xfrm>
            <a:off x="3108722" y="1735932"/>
            <a:ext cx="4336256" cy="4264819"/>
          </a:xfrm>
          <a:prstGeom prst="rect">
            <a:avLst/>
          </a:prstGeom>
        </p:spPr>
      </p:pic>
    </p:spTree>
    <p:extLst>
      <p:ext uri="{BB962C8B-B14F-4D97-AF65-F5344CB8AC3E}">
        <p14:creationId xmlns:p14="http://schemas.microsoft.com/office/powerpoint/2010/main" val="4020059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159"/>
            <a:ext cx="8229600" cy="822642"/>
          </a:xfrm>
        </p:spPr>
        <p:txBody>
          <a:bodyPr/>
          <a:lstStyle/>
          <a:p>
            <a:r>
              <a:rPr lang="en-US" sz="3600" b="1" dirty="0">
                <a:solidFill>
                  <a:srgbClr val="FF0000"/>
                </a:solidFill>
                <a:latin typeface="Times New Roman" panose="02020603050405020304" pitchFamily="18" charset="0"/>
                <a:cs typeface="Times New Roman" panose="02020603050405020304" pitchFamily="18" charset="0"/>
              </a:rPr>
              <a:t>Simple Datatypes</a:t>
            </a:r>
          </a:p>
        </p:txBody>
      </p:sp>
      <p:pic>
        <p:nvPicPr>
          <p:cNvPr id="4" name="Content Placeholder 3" descr="PIG Simple Datatypes.jpg"/>
          <p:cNvPicPr>
            <a:picLocks noGrp="1" noChangeAspect="1"/>
          </p:cNvPicPr>
          <p:nvPr>
            <p:ph idx="1"/>
          </p:nvPr>
        </p:nvPicPr>
        <p:blipFill>
          <a:blip r:embed="rId2">
            <a:extLst>
              <a:ext uri="{28A0092B-C50C-407E-A947-70E740481C1C}">
                <a14:useLocalDpi xmlns:a14="http://schemas.microsoft.com/office/drawing/2010/main" val="0"/>
              </a:ext>
            </a:extLst>
          </a:blip>
          <a:srcRect t="-16077" b="-16077"/>
          <a:stretch>
            <a:fillRect/>
          </a:stretch>
        </p:blipFill>
        <p:spPr>
          <a:xfrm>
            <a:off x="457200" y="1186170"/>
            <a:ext cx="7620000" cy="4800600"/>
          </a:xfrm>
        </p:spPr>
      </p:pic>
    </p:spTree>
    <p:extLst>
      <p:ext uri="{BB962C8B-B14F-4D97-AF65-F5344CB8AC3E}">
        <p14:creationId xmlns:p14="http://schemas.microsoft.com/office/powerpoint/2010/main" val="4171851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0BBAE9-B299-4FEC-93E1-CC838EEA9E9C}"/>
              </a:ext>
            </a:extLst>
          </p:cNvPr>
          <p:cNvPicPr>
            <a:picLocks noChangeAspect="1"/>
          </p:cNvPicPr>
          <p:nvPr/>
        </p:nvPicPr>
        <p:blipFill>
          <a:blip r:embed="rId3"/>
          <a:stretch>
            <a:fillRect/>
          </a:stretch>
        </p:blipFill>
        <p:spPr>
          <a:xfrm>
            <a:off x="0" y="1168200"/>
            <a:ext cx="9144000" cy="4521600"/>
          </a:xfrm>
          <a:prstGeom prst="rect">
            <a:avLst/>
          </a:prstGeom>
        </p:spPr>
      </p:pic>
    </p:spTree>
    <p:extLst>
      <p:ext uri="{BB962C8B-B14F-4D97-AF65-F5344CB8AC3E}">
        <p14:creationId xmlns:p14="http://schemas.microsoft.com/office/powerpoint/2010/main" val="39521847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E7A874-49A9-47E1-992F-C855A1EB2794}"/>
              </a:ext>
            </a:extLst>
          </p:cNvPr>
          <p:cNvPicPr>
            <a:picLocks noChangeAspect="1"/>
          </p:cNvPicPr>
          <p:nvPr/>
        </p:nvPicPr>
        <p:blipFill>
          <a:blip r:embed="rId3"/>
          <a:stretch>
            <a:fillRect/>
          </a:stretch>
        </p:blipFill>
        <p:spPr>
          <a:xfrm>
            <a:off x="275749" y="357426"/>
            <a:ext cx="7129463" cy="2607469"/>
          </a:xfrm>
          <a:prstGeom prst="rect">
            <a:avLst/>
          </a:prstGeom>
        </p:spPr>
      </p:pic>
      <p:sp>
        <p:nvSpPr>
          <p:cNvPr id="3" name="Rectangle 2">
            <a:extLst>
              <a:ext uri="{FF2B5EF4-FFF2-40B4-BE49-F238E27FC236}">
                <a16:creationId xmlns:a16="http://schemas.microsoft.com/office/drawing/2014/main" id="{508AA8C5-B78E-46A3-BA13-595767B3A809}"/>
              </a:ext>
            </a:extLst>
          </p:cNvPr>
          <p:cNvSpPr/>
          <p:nvPr/>
        </p:nvSpPr>
        <p:spPr>
          <a:xfrm>
            <a:off x="0" y="4300623"/>
            <a:ext cx="6582251" cy="369332"/>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You see that it has not taken the b1 so we need to use last modified</a:t>
            </a:r>
          </a:p>
        </p:txBody>
      </p:sp>
    </p:spTree>
    <p:extLst>
      <p:ext uri="{BB962C8B-B14F-4D97-AF65-F5344CB8AC3E}">
        <p14:creationId xmlns:p14="http://schemas.microsoft.com/office/powerpoint/2010/main" val="17771895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CCD40C-5850-40C3-902D-829BAF8E708A}"/>
              </a:ext>
            </a:extLst>
          </p:cNvPr>
          <p:cNvSpPr/>
          <p:nvPr/>
        </p:nvSpPr>
        <p:spPr>
          <a:xfrm>
            <a:off x="196043" y="181995"/>
            <a:ext cx="4753224" cy="584775"/>
          </a:xfrm>
          <a:prstGeom prst="rect">
            <a:avLst/>
          </a:prstGeom>
        </p:spPr>
        <p:txBody>
          <a:bodyPr wrap="none">
            <a:spAutoFit/>
          </a:bodyPr>
          <a:lstStyle/>
          <a:p>
            <a:r>
              <a:rPr lang="en-CA" sz="3200" b="1" dirty="0">
                <a:solidFill>
                  <a:srgbClr val="FF0000"/>
                </a:solidFill>
                <a:latin typeface="Times New Roman" panose="02020603050405020304" pitchFamily="18" charset="0"/>
                <a:cs typeface="Times New Roman" panose="02020603050405020304" pitchFamily="18" charset="0"/>
              </a:rPr>
              <a:t>Import data to Hive table </a:t>
            </a:r>
          </a:p>
        </p:txBody>
      </p:sp>
      <p:pic>
        <p:nvPicPr>
          <p:cNvPr id="4" name="Picture 3">
            <a:extLst>
              <a:ext uri="{FF2B5EF4-FFF2-40B4-BE49-F238E27FC236}">
                <a16:creationId xmlns:a16="http://schemas.microsoft.com/office/drawing/2014/main" id="{D6915A39-B6D4-487C-B8D2-D0AD0E1E2C7E}"/>
              </a:ext>
            </a:extLst>
          </p:cNvPr>
          <p:cNvPicPr>
            <a:picLocks noChangeAspect="1"/>
          </p:cNvPicPr>
          <p:nvPr/>
        </p:nvPicPr>
        <p:blipFill rotWithShape="1">
          <a:blip r:embed="rId3"/>
          <a:srcRect l="1830"/>
          <a:stretch/>
        </p:blipFill>
        <p:spPr>
          <a:xfrm>
            <a:off x="286609" y="1801238"/>
            <a:ext cx="4916126" cy="2907506"/>
          </a:xfrm>
          <a:prstGeom prst="rect">
            <a:avLst/>
          </a:prstGeom>
        </p:spPr>
      </p:pic>
    </p:spTree>
    <p:extLst>
      <p:ext uri="{BB962C8B-B14F-4D97-AF65-F5344CB8AC3E}">
        <p14:creationId xmlns:p14="http://schemas.microsoft.com/office/powerpoint/2010/main" val="1307512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26EAAC-7F9D-489E-8051-E1AB14AAD05E}"/>
              </a:ext>
            </a:extLst>
          </p:cNvPr>
          <p:cNvPicPr>
            <a:picLocks noChangeAspect="1"/>
          </p:cNvPicPr>
          <p:nvPr/>
        </p:nvPicPr>
        <p:blipFill>
          <a:blip r:embed="rId2"/>
          <a:stretch>
            <a:fillRect/>
          </a:stretch>
        </p:blipFill>
        <p:spPr>
          <a:xfrm>
            <a:off x="692256" y="928901"/>
            <a:ext cx="2334504" cy="5143500"/>
          </a:xfrm>
          <a:prstGeom prst="rect">
            <a:avLst/>
          </a:prstGeom>
        </p:spPr>
      </p:pic>
      <p:pic>
        <p:nvPicPr>
          <p:cNvPr id="4" name="Picture 3">
            <a:extLst>
              <a:ext uri="{FF2B5EF4-FFF2-40B4-BE49-F238E27FC236}">
                <a16:creationId xmlns:a16="http://schemas.microsoft.com/office/drawing/2014/main" id="{593F9A7E-0D4E-4A31-8C66-583FFB07B261}"/>
              </a:ext>
            </a:extLst>
          </p:cNvPr>
          <p:cNvPicPr>
            <a:picLocks noChangeAspect="1"/>
          </p:cNvPicPr>
          <p:nvPr/>
        </p:nvPicPr>
        <p:blipFill>
          <a:blip r:embed="rId3"/>
          <a:stretch>
            <a:fillRect/>
          </a:stretch>
        </p:blipFill>
        <p:spPr>
          <a:xfrm>
            <a:off x="4474118" y="928901"/>
            <a:ext cx="2447644" cy="5143500"/>
          </a:xfrm>
          <a:prstGeom prst="rect">
            <a:avLst/>
          </a:prstGeom>
        </p:spPr>
      </p:pic>
    </p:spTree>
    <p:extLst>
      <p:ext uri="{BB962C8B-B14F-4D97-AF65-F5344CB8AC3E}">
        <p14:creationId xmlns:p14="http://schemas.microsoft.com/office/powerpoint/2010/main" val="17152773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5FB656-3D0F-4577-B547-BF459BF50F0F}"/>
              </a:ext>
            </a:extLst>
          </p:cNvPr>
          <p:cNvPicPr>
            <a:picLocks noChangeAspect="1"/>
          </p:cNvPicPr>
          <p:nvPr/>
        </p:nvPicPr>
        <p:blipFill>
          <a:blip r:embed="rId2"/>
          <a:stretch>
            <a:fillRect/>
          </a:stretch>
        </p:blipFill>
        <p:spPr>
          <a:xfrm>
            <a:off x="0" y="1997156"/>
            <a:ext cx="9144000" cy="980298"/>
          </a:xfrm>
          <a:prstGeom prst="rect">
            <a:avLst/>
          </a:prstGeom>
        </p:spPr>
      </p:pic>
    </p:spTree>
    <p:extLst>
      <p:ext uri="{BB962C8B-B14F-4D97-AF65-F5344CB8AC3E}">
        <p14:creationId xmlns:p14="http://schemas.microsoft.com/office/powerpoint/2010/main" val="20935907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91D18D-70A8-4F4E-B784-13BCB16C221E}"/>
              </a:ext>
            </a:extLst>
          </p:cNvPr>
          <p:cNvPicPr>
            <a:picLocks noChangeAspect="1"/>
          </p:cNvPicPr>
          <p:nvPr/>
        </p:nvPicPr>
        <p:blipFill>
          <a:blip r:embed="rId3"/>
          <a:stretch>
            <a:fillRect/>
          </a:stretch>
        </p:blipFill>
        <p:spPr>
          <a:xfrm>
            <a:off x="0" y="1419910"/>
            <a:ext cx="9144000" cy="4018181"/>
          </a:xfrm>
          <a:prstGeom prst="rect">
            <a:avLst/>
          </a:prstGeom>
        </p:spPr>
      </p:pic>
    </p:spTree>
    <p:extLst>
      <p:ext uri="{BB962C8B-B14F-4D97-AF65-F5344CB8AC3E}">
        <p14:creationId xmlns:p14="http://schemas.microsoft.com/office/powerpoint/2010/main" val="17405229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32881F-0184-40CE-95C4-4A6AD4CFAA2D}"/>
              </a:ext>
            </a:extLst>
          </p:cNvPr>
          <p:cNvPicPr>
            <a:picLocks noChangeAspect="1"/>
          </p:cNvPicPr>
          <p:nvPr/>
        </p:nvPicPr>
        <p:blipFill>
          <a:blip r:embed="rId2"/>
          <a:stretch>
            <a:fillRect/>
          </a:stretch>
        </p:blipFill>
        <p:spPr>
          <a:xfrm>
            <a:off x="69668" y="896582"/>
            <a:ext cx="9144000" cy="4820996"/>
          </a:xfrm>
          <a:prstGeom prst="rect">
            <a:avLst/>
          </a:prstGeom>
        </p:spPr>
      </p:pic>
    </p:spTree>
    <p:extLst>
      <p:ext uri="{BB962C8B-B14F-4D97-AF65-F5344CB8AC3E}">
        <p14:creationId xmlns:p14="http://schemas.microsoft.com/office/powerpoint/2010/main" val="23207863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876186-9231-455E-A325-49F492C765A5}"/>
              </a:ext>
            </a:extLst>
          </p:cNvPr>
          <p:cNvPicPr>
            <a:picLocks noChangeAspect="1"/>
          </p:cNvPicPr>
          <p:nvPr/>
        </p:nvPicPr>
        <p:blipFill>
          <a:blip r:embed="rId2"/>
          <a:stretch>
            <a:fillRect/>
          </a:stretch>
        </p:blipFill>
        <p:spPr>
          <a:xfrm>
            <a:off x="0" y="2509386"/>
            <a:ext cx="9144000" cy="1839229"/>
          </a:xfrm>
          <a:prstGeom prst="rect">
            <a:avLst/>
          </a:prstGeom>
        </p:spPr>
      </p:pic>
    </p:spTree>
    <p:extLst>
      <p:ext uri="{BB962C8B-B14F-4D97-AF65-F5344CB8AC3E}">
        <p14:creationId xmlns:p14="http://schemas.microsoft.com/office/powerpoint/2010/main" val="2644227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5987"/>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Mathematical Operators</a:t>
            </a:r>
          </a:p>
        </p:txBody>
      </p:sp>
      <p:pic>
        <p:nvPicPr>
          <p:cNvPr id="4" name="Content Placeholder 3" descr="Mathematical Operators.jpg"/>
          <p:cNvPicPr>
            <a:picLocks noGrp="1" noChangeAspect="1"/>
          </p:cNvPicPr>
          <p:nvPr>
            <p:ph idx="1"/>
          </p:nvPr>
        </p:nvPicPr>
        <p:blipFill>
          <a:blip r:embed="rId2">
            <a:extLst>
              <a:ext uri="{28A0092B-C50C-407E-A947-70E740481C1C}">
                <a14:useLocalDpi xmlns:a14="http://schemas.microsoft.com/office/drawing/2010/main" val="0"/>
              </a:ext>
            </a:extLst>
          </a:blip>
          <a:srcRect t="-66308" b="-66308"/>
          <a:stretch>
            <a:fillRect/>
          </a:stretch>
        </p:blipFill>
        <p:spPr>
          <a:xfrm>
            <a:off x="676275" y="1543050"/>
            <a:ext cx="7620000" cy="4800600"/>
          </a:xfrm>
        </p:spPr>
      </p:pic>
    </p:spTree>
    <p:extLst>
      <p:ext uri="{BB962C8B-B14F-4D97-AF65-F5344CB8AC3E}">
        <p14:creationId xmlns:p14="http://schemas.microsoft.com/office/powerpoint/2010/main" val="3013612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11212"/>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Relational Operators</a:t>
            </a:r>
          </a:p>
        </p:txBody>
      </p:sp>
      <p:pic>
        <p:nvPicPr>
          <p:cNvPr id="4" name="Content Placeholder 3" descr="Relational Operators.jpg"/>
          <p:cNvPicPr>
            <a:picLocks noGrp="1" noChangeAspect="1"/>
          </p:cNvPicPr>
          <p:nvPr>
            <p:ph idx="1"/>
          </p:nvPr>
        </p:nvPicPr>
        <p:blipFill rotWithShape="1">
          <a:blip r:embed="rId3">
            <a:extLst>
              <a:ext uri="{28A0092B-C50C-407E-A947-70E740481C1C}">
                <a14:useLocalDpi xmlns:a14="http://schemas.microsoft.com/office/drawing/2010/main" val="0"/>
              </a:ext>
            </a:extLst>
          </a:blip>
          <a:srcRect t="-8488" b="-597"/>
          <a:stretch/>
        </p:blipFill>
        <p:spPr>
          <a:xfrm>
            <a:off x="695325" y="2066925"/>
            <a:ext cx="7620000" cy="2933700"/>
          </a:xfrm>
        </p:spPr>
      </p:pic>
      <p:sp>
        <p:nvSpPr>
          <p:cNvPr id="3" name="Rectangle 2">
            <a:extLst>
              <a:ext uri="{FF2B5EF4-FFF2-40B4-BE49-F238E27FC236}">
                <a16:creationId xmlns:a16="http://schemas.microsoft.com/office/drawing/2014/main" id="{9CFB02B8-AF48-4822-A250-78CF98462772}"/>
              </a:ext>
            </a:extLst>
          </p:cNvPr>
          <p:cNvSpPr/>
          <p:nvPr/>
        </p:nvSpPr>
        <p:spPr>
          <a:xfrm>
            <a:off x="578854" y="6013966"/>
            <a:ext cx="4780861"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In Hive WE HAVE ‘=‘ BUT IN Pig we have ‘==‘</a:t>
            </a:r>
          </a:p>
        </p:txBody>
      </p:sp>
    </p:spTree>
    <p:extLst>
      <p:ext uri="{BB962C8B-B14F-4D97-AF65-F5344CB8AC3E}">
        <p14:creationId xmlns:p14="http://schemas.microsoft.com/office/powerpoint/2010/main" val="1228167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06462"/>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Code Rules</a:t>
            </a:r>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Statements must be terminated by a semicolon</a:t>
            </a:r>
          </a:p>
          <a:p>
            <a:r>
              <a:rPr lang="en-US" sz="2000" dirty="0">
                <a:latin typeface="Times New Roman" panose="02020603050405020304" pitchFamily="18" charset="0"/>
                <a:cs typeface="Times New Roman" panose="02020603050405020304" pitchFamily="18" charset="0"/>
              </a:rPr>
              <a:t>Statements always begin by assigning a dataset to a bag, either through the process of loading data or manipulating a previously defined bag</a:t>
            </a:r>
          </a:p>
          <a:p>
            <a:r>
              <a:rPr lang="en-US" sz="2000" dirty="0">
                <a:latin typeface="Times New Roman" panose="02020603050405020304" pitchFamily="18" charset="0"/>
                <a:cs typeface="Times New Roman" panose="02020603050405020304" pitchFamily="18" charset="0"/>
              </a:rPr>
              <a:t>A PIG program is evaluated using either </a:t>
            </a:r>
            <a:r>
              <a:rPr lang="en-US" sz="2000" i="1" dirty="0">
                <a:latin typeface="Times New Roman" panose="02020603050405020304" pitchFamily="18" charset="0"/>
                <a:cs typeface="Times New Roman" panose="02020603050405020304" pitchFamily="18" charset="0"/>
              </a:rPr>
              <a:t>STORE</a:t>
            </a:r>
            <a:r>
              <a:rPr lang="en-US" sz="2000" dirty="0">
                <a:latin typeface="Times New Roman" panose="02020603050405020304" pitchFamily="18" charset="0"/>
                <a:cs typeface="Times New Roman" panose="02020603050405020304" pitchFamily="18" charset="0"/>
              </a:rPr>
              <a:t> or a </a:t>
            </a:r>
            <a:r>
              <a:rPr lang="en-US" sz="2000" i="1" dirty="0">
                <a:latin typeface="Times New Roman" panose="02020603050405020304" pitchFamily="18" charset="0"/>
                <a:cs typeface="Times New Roman" panose="02020603050405020304" pitchFamily="18" charset="0"/>
              </a:rPr>
              <a:t>DUMP</a:t>
            </a:r>
            <a:r>
              <a:rPr lang="en-US" sz="2000" dirty="0">
                <a:latin typeface="Times New Roman" panose="02020603050405020304" pitchFamily="18" charset="0"/>
                <a:cs typeface="Times New Roman" panose="02020603050405020304" pitchFamily="18" charset="0"/>
              </a:rPr>
              <a:t> statement, which is always the last statement of a program</a:t>
            </a:r>
          </a:p>
          <a:p>
            <a:r>
              <a:rPr lang="en-US" sz="2000" dirty="0">
                <a:latin typeface="Times New Roman" panose="02020603050405020304" pitchFamily="18" charset="0"/>
                <a:cs typeface="Times New Roman" panose="02020603050405020304" pitchFamily="18" charset="0"/>
              </a:rPr>
              <a:t>Keywords (such as LOAD, STORE, FOREACH, etc.) are capitalized by convention</a:t>
            </a:r>
          </a:p>
          <a:p>
            <a:r>
              <a:rPr lang="en-US" sz="2000" dirty="0">
                <a:latin typeface="Times New Roman" panose="02020603050405020304" pitchFamily="18" charset="0"/>
                <a:cs typeface="Times New Roman" panose="02020603050405020304" pitchFamily="18" charset="0"/>
              </a:rPr>
              <a:t>Most of the built-in functions in Pig (such as COUNT or SUM) are case sensitive</a:t>
            </a:r>
          </a:p>
          <a:p>
            <a:r>
              <a:rPr lang="en-US" sz="2000" dirty="0">
                <a:latin typeface="Times New Roman" panose="02020603050405020304" pitchFamily="18" charset="0"/>
                <a:cs typeface="Times New Roman" panose="02020603050405020304" pitchFamily="18" charset="0"/>
              </a:rPr>
              <a:t>Inline or single comments are prepended using “--”</a:t>
            </a:r>
          </a:p>
          <a:p>
            <a:r>
              <a:rPr lang="en-US" sz="2000" dirty="0">
                <a:latin typeface="Times New Roman" panose="02020603050405020304" pitchFamily="18" charset="0"/>
                <a:cs typeface="Times New Roman" panose="02020603050405020304" pitchFamily="18" charset="0"/>
              </a:rPr>
              <a:t>Multi line comments are specified using /* … */</a:t>
            </a:r>
          </a:p>
        </p:txBody>
      </p:sp>
    </p:spTree>
    <p:extLst>
      <p:ext uri="{BB962C8B-B14F-4D97-AF65-F5344CB8AC3E}">
        <p14:creationId xmlns:p14="http://schemas.microsoft.com/office/powerpoint/2010/main" val="3564805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525" y="0"/>
            <a:ext cx="8229600" cy="1001712"/>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Load Functions</a:t>
            </a:r>
          </a:p>
        </p:txBody>
      </p:sp>
      <p:pic>
        <p:nvPicPr>
          <p:cNvPr id="4" name="Content Placeholder 3" descr="PIG - Load Functions.jpg"/>
          <p:cNvPicPr>
            <a:picLocks noGrp="1" noChangeAspect="1"/>
          </p:cNvPicPr>
          <p:nvPr>
            <p:ph idx="1"/>
          </p:nvPr>
        </p:nvPicPr>
        <p:blipFill>
          <a:blip r:embed="rId3">
            <a:extLst>
              <a:ext uri="{28A0092B-C50C-407E-A947-70E740481C1C}">
                <a14:useLocalDpi xmlns:a14="http://schemas.microsoft.com/office/drawing/2010/main" val="0"/>
              </a:ext>
            </a:extLst>
          </a:blip>
          <a:srcRect t="-94405" b="-94405"/>
          <a:stretch>
            <a:fillRect/>
          </a:stretch>
        </p:blipFill>
        <p:spPr>
          <a:xfrm>
            <a:off x="628650" y="922338"/>
            <a:ext cx="7620000" cy="4800600"/>
          </a:xfrm>
        </p:spPr>
      </p:pic>
    </p:spTree>
    <p:extLst>
      <p:ext uri="{BB962C8B-B14F-4D97-AF65-F5344CB8AC3E}">
        <p14:creationId xmlns:p14="http://schemas.microsoft.com/office/powerpoint/2010/main" val="4244538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005772-9C2B-41E7-B0D8-81FE47C1B363}"/>
              </a:ext>
            </a:extLst>
          </p:cNvPr>
          <p:cNvPicPr>
            <a:picLocks noChangeAspect="1"/>
          </p:cNvPicPr>
          <p:nvPr/>
        </p:nvPicPr>
        <p:blipFill rotWithShape="1">
          <a:blip r:embed="rId3"/>
          <a:srcRect b="21566"/>
          <a:stretch/>
        </p:blipFill>
        <p:spPr>
          <a:xfrm>
            <a:off x="87086" y="444843"/>
            <a:ext cx="9144000" cy="2189500"/>
          </a:xfrm>
          <a:prstGeom prst="rect">
            <a:avLst/>
          </a:prstGeom>
        </p:spPr>
      </p:pic>
      <p:pic>
        <p:nvPicPr>
          <p:cNvPr id="3" name="Picture 2">
            <a:extLst>
              <a:ext uri="{FF2B5EF4-FFF2-40B4-BE49-F238E27FC236}">
                <a16:creationId xmlns:a16="http://schemas.microsoft.com/office/drawing/2014/main" id="{87CAEEF1-9B8D-47EE-ACE5-94C97BE6F3EC}"/>
              </a:ext>
            </a:extLst>
          </p:cNvPr>
          <p:cNvPicPr>
            <a:picLocks noChangeAspect="1"/>
          </p:cNvPicPr>
          <p:nvPr/>
        </p:nvPicPr>
        <p:blipFill>
          <a:blip r:embed="rId4"/>
          <a:stretch>
            <a:fillRect/>
          </a:stretch>
        </p:blipFill>
        <p:spPr>
          <a:xfrm>
            <a:off x="0" y="3015344"/>
            <a:ext cx="9144000" cy="691296"/>
          </a:xfrm>
          <a:prstGeom prst="rect">
            <a:avLst/>
          </a:prstGeom>
        </p:spPr>
      </p:pic>
      <p:sp>
        <p:nvSpPr>
          <p:cNvPr id="4" name="Rectangle 3">
            <a:extLst>
              <a:ext uri="{FF2B5EF4-FFF2-40B4-BE49-F238E27FC236}">
                <a16:creationId xmlns:a16="http://schemas.microsoft.com/office/drawing/2014/main" id="{8F978079-BF9C-4B1F-9185-6C840A3445DB}"/>
              </a:ext>
            </a:extLst>
          </p:cNvPr>
          <p:cNvSpPr/>
          <p:nvPr/>
        </p:nvSpPr>
        <p:spPr>
          <a:xfrm>
            <a:off x="319414" y="5723061"/>
            <a:ext cx="8824586" cy="646331"/>
          </a:xfrm>
          <a:prstGeom prst="rect">
            <a:avLst/>
          </a:prstGeom>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A PIG program is evaluated using either </a:t>
            </a:r>
            <a:r>
              <a:rPr lang="en-US" i="1" dirty="0">
                <a:solidFill>
                  <a:srgbClr val="FF0000"/>
                </a:solidFill>
                <a:latin typeface="Times New Roman" panose="02020603050405020304" pitchFamily="18" charset="0"/>
                <a:cs typeface="Times New Roman" panose="02020603050405020304" pitchFamily="18" charset="0"/>
              </a:rPr>
              <a:t>STORE</a:t>
            </a:r>
            <a:r>
              <a:rPr lang="en-US" dirty="0">
                <a:solidFill>
                  <a:srgbClr val="FF0000"/>
                </a:solidFill>
                <a:latin typeface="Times New Roman" panose="02020603050405020304" pitchFamily="18" charset="0"/>
                <a:cs typeface="Times New Roman" panose="02020603050405020304" pitchFamily="18" charset="0"/>
              </a:rPr>
              <a:t> or a </a:t>
            </a:r>
            <a:r>
              <a:rPr lang="en-US" i="1" dirty="0">
                <a:solidFill>
                  <a:srgbClr val="FF0000"/>
                </a:solidFill>
                <a:latin typeface="Times New Roman" panose="02020603050405020304" pitchFamily="18" charset="0"/>
                <a:cs typeface="Times New Roman" panose="02020603050405020304" pitchFamily="18" charset="0"/>
              </a:rPr>
              <a:t>DUMP</a:t>
            </a:r>
            <a:r>
              <a:rPr lang="en-US" dirty="0">
                <a:solidFill>
                  <a:srgbClr val="FF0000"/>
                </a:solidFill>
                <a:latin typeface="Times New Roman" panose="02020603050405020304" pitchFamily="18" charset="0"/>
                <a:cs typeface="Times New Roman" panose="02020603050405020304" pitchFamily="18" charset="0"/>
              </a:rPr>
              <a:t> statement, which is always the last statement of a program</a:t>
            </a:r>
          </a:p>
        </p:txBody>
      </p:sp>
    </p:spTree>
    <p:extLst>
      <p:ext uri="{BB962C8B-B14F-4D97-AF65-F5344CB8AC3E}">
        <p14:creationId xmlns:p14="http://schemas.microsoft.com/office/powerpoint/2010/main" val="2262035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093D6C-A7A9-4BF4-9DC4-78929BEC1A3D}"/>
              </a:ext>
            </a:extLst>
          </p:cNvPr>
          <p:cNvPicPr>
            <a:picLocks noChangeAspect="1"/>
          </p:cNvPicPr>
          <p:nvPr/>
        </p:nvPicPr>
        <p:blipFill>
          <a:blip r:embed="rId2"/>
          <a:stretch>
            <a:fillRect/>
          </a:stretch>
        </p:blipFill>
        <p:spPr>
          <a:xfrm>
            <a:off x="1251427" y="0"/>
            <a:ext cx="6641146" cy="6858000"/>
          </a:xfrm>
          <a:prstGeom prst="rect">
            <a:avLst/>
          </a:prstGeom>
        </p:spPr>
      </p:pic>
    </p:spTree>
    <p:extLst>
      <p:ext uri="{BB962C8B-B14F-4D97-AF65-F5344CB8AC3E}">
        <p14:creationId xmlns:p14="http://schemas.microsoft.com/office/powerpoint/2010/main" val="4037637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49312"/>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Lazy Evaluation in PIG</a:t>
            </a:r>
          </a:p>
        </p:txBody>
      </p:sp>
      <p:sp>
        <p:nvSpPr>
          <p:cNvPr id="3" name="Content Placeholder 2"/>
          <p:cNvSpPr>
            <a:spLocks noGrp="1"/>
          </p:cNvSpPr>
          <p:nvPr>
            <p:ph idx="1"/>
          </p:nvPr>
        </p:nvSpPr>
        <p:spPr>
          <a:xfrm>
            <a:off x="457200" y="1247775"/>
            <a:ext cx="8229600" cy="3649663"/>
          </a:xfrm>
        </p:spPr>
        <p:txBody>
          <a:bodyPr>
            <a:normAutofit/>
          </a:bodyPr>
          <a:lstStyle/>
          <a:p>
            <a:pPr marL="114300" indent="0">
              <a:buNone/>
            </a:pPr>
            <a:r>
              <a:rPr lang="en-US" sz="2000" dirty="0">
                <a:latin typeface="Times New Roman" panose="02020603050405020304" pitchFamily="18" charset="0"/>
                <a:cs typeface="Times New Roman" panose="02020603050405020304" pitchFamily="18" charset="0"/>
              </a:rPr>
              <a:t>PIG Latin is a dataflow language. Pig Latin statements are entered interactively using the Grunt shell. Each statement is parsed and interpreted as it is entered. However, </a:t>
            </a:r>
            <a:r>
              <a:rPr lang="en-US" sz="2000" b="1" dirty="0">
                <a:latin typeface="Times New Roman" panose="02020603050405020304" pitchFamily="18" charset="0"/>
                <a:cs typeface="Times New Roman" panose="02020603050405020304" pitchFamily="18" charset="0"/>
              </a:rPr>
              <a:t>execution begins when output is requested,</a:t>
            </a:r>
            <a:r>
              <a:rPr lang="en-US" sz="2000" dirty="0">
                <a:latin typeface="Times New Roman" panose="02020603050405020304" pitchFamily="18" charset="0"/>
                <a:cs typeface="Times New Roman" panose="02020603050405020304" pitchFamily="18" charset="0"/>
              </a:rPr>
              <a:t> either to the console or to an output directory. This process is called lazy evaluation.</a:t>
            </a:r>
          </a:p>
        </p:txBody>
      </p:sp>
    </p:spTree>
    <p:extLst>
      <p:ext uri="{BB962C8B-B14F-4D97-AF65-F5344CB8AC3E}">
        <p14:creationId xmlns:p14="http://schemas.microsoft.com/office/powerpoint/2010/main" val="1150601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B67F2E-50C8-45AD-9DDB-1B5F90BAB731}"/>
              </a:ext>
            </a:extLst>
          </p:cNvPr>
          <p:cNvPicPr>
            <a:picLocks noChangeAspect="1"/>
          </p:cNvPicPr>
          <p:nvPr/>
        </p:nvPicPr>
        <p:blipFill>
          <a:blip r:embed="rId3"/>
          <a:stretch>
            <a:fillRect/>
          </a:stretch>
        </p:blipFill>
        <p:spPr>
          <a:xfrm>
            <a:off x="999564" y="0"/>
            <a:ext cx="7144871" cy="6858000"/>
          </a:xfrm>
          <a:prstGeom prst="rect">
            <a:avLst/>
          </a:prstGeom>
        </p:spPr>
      </p:pic>
    </p:spTree>
    <p:extLst>
      <p:ext uri="{BB962C8B-B14F-4D97-AF65-F5344CB8AC3E}">
        <p14:creationId xmlns:p14="http://schemas.microsoft.com/office/powerpoint/2010/main" val="1335261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PIG Latin Execution</a:t>
            </a:r>
          </a:p>
        </p:txBody>
      </p:sp>
      <p:pic>
        <p:nvPicPr>
          <p:cNvPr id="4" name="Content Placeholder 3" descr="PIG Latin Execution.jpg"/>
          <p:cNvPicPr>
            <a:picLocks noGrp="1" noChangeAspect="1"/>
          </p:cNvPicPr>
          <p:nvPr>
            <p:ph idx="1"/>
          </p:nvPr>
        </p:nvPicPr>
        <p:blipFill>
          <a:blip r:embed="rId2">
            <a:extLst>
              <a:ext uri="{28A0092B-C50C-407E-A947-70E740481C1C}">
                <a14:useLocalDpi xmlns:a14="http://schemas.microsoft.com/office/drawing/2010/main" val="0"/>
              </a:ext>
            </a:extLst>
          </a:blip>
          <a:srcRect t="-61504" b="-61504"/>
          <a:stretch>
            <a:fillRect/>
          </a:stretch>
        </p:blipFill>
        <p:spPr>
          <a:xfrm>
            <a:off x="457200" y="1446264"/>
            <a:ext cx="7620000" cy="4800600"/>
          </a:xfrm>
        </p:spPr>
      </p:pic>
    </p:spTree>
    <p:extLst>
      <p:ext uri="{BB962C8B-B14F-4D97-AF65-F5344CB8AC3E}">
        <p14:creationId xmlns:p14="http://schemas.microsoft.com/office/powerpoint/2010/main" val="1184975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B8AFB-07B0-4188-9C43-ED0CC72C1F17}"/>
              </a:ext>
            </a:extLst>
          </p:cNvPr>
          <p:cNvPicPr>
            <a:picLocks noChangeAspect="1"/>
          </p:cNvPicPr>
          <p:nvPr/>
        </p:nvPicPr>
        <p:blipFill>
          <a:blip r:embed="rId2"/>
          <a:stretch>
            <a:fillRect/>
          </a:stretch>
        </p:blipFill>
        <p:spPr>
          <a:xfrm>
            <a:off x="490537" y="325437"/>
            <a:ext cx="5191125" cy="923925"/>
          </a:xfrm>
          <a:prstGeom prst="rect">
            <a:avLst/>
          </a:prstGeom>
        </p:spPr>
      </p:pic>
      <p:pic>
        <p:nvPicPr>
          <p:cNvPr id="3" name="Picture 2">
            <a:extLst>
              <a:ext uri="{FF2B5EF4-FFF2-40B4-BE49-F238E27FC236}">
                <a16:creationId xmlns:a16="http://schemas.microsoft.com/office/drawing/2014/main" id="{E0672525-E47F-48EE-8101-87C4C516FBC5}"/>
              </a:ext>
            </a:extLst>
          </p:cNvPr>
          <p:cNvPicPr>
            <a:picLocks noChangeAspect="1"/>
          </p:cNvPicPr>
          <p:nvPr/>
        </p:nvPicPr>
        <p:blipFill>
          <a:blip r:embed="rId3"/>
          <a:stretch>
            <a:fillRect/>
          </a:stretch>
        </p:blipFill>
        <p:spPr>
          <a:xfrm>
            <a:off x="0" y="1412434"/>
            <a:ext cx="9144000" cy="4346109"/>
          </a:xfrm>
          <a:prstGeom prst="rect">
            <a:avLst/>
          </a:prstGeom>
        </p:spPr>
      </p:pic>
    </p:spTree>
    <p:extLst>
      <p:ext uri="{BB962C8B-B14F-4D97-AF65-F5344CB8AC3E}">
        <p14:creationId xmlns:p14="http://schemas.microsoft.com/office/powerpoint/2010/main" val="3059543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AC2097-F535-4361-80F1-E515FE7CA269}"/>
              </a:ext>
            </a:extLst>
          </p:cNvPr>
          <p:cNvPicPr>
            <a:picLocks noChangeAspect="1"/>
          </p:cNvPicPr>
          <p:nvPr/>
        </p:nvPicPr>
        <p:blipFill>
          <a:blip r:embed="rId3"/>
          <a:stretch>
            <a:fillRect/>
          </a:stretch>
        </p:blipFill>
        <p:spPr>
          <a:xfrm>
            <a:off x="88900" y="268136"/>
            <a:ext cx="9055100" cy="1034884"/>
          </a:xfrm>
          <a:prstGeom prst="rect">
            <a:avLst/>
          </a:prstGeom>
        </p:spPr>
      </p:pic>
      <p:pic>
        <p:nvPicPr>
          <p:cNvPr id="3" name="Picture 2">
            <a:extLst>
              <a:ext uri="{FF2B5EF4-FFF2-40B4-BE49-F238E27FC236}">
                <a16:creationId xmlns:a16="http://schemas.microsoft.com/office/drawing/2014/main" id="{16DCC2AC-5254-4244-B1C8-DD2D30A212C6}"/>
              </a:ext>
            </a:extLst>
          </p:cNvPr>
          <p:cNvPicPr>
            <a:picLocks noChangeAspect="1"/>
          </p:cNvPicPr>
          <p:nvPr/>
        </p:nvPicPr>
        <p:blipFill>
          <a:blip r:embed="rId4"/>
          <a:stretch>
            <a:fillRect/>
          </a:stretch>
        </p:blipFill>
        <p:spPr>
          <a:xfrm>
            <a:off x="0" y="2810252"/>
            <a:ext cx="9144000" cy="1237495"/>
          </a:xfrm>
          <a:prstGeom prst="rect">
            <a:avLst/>
          </a:prstGeom>
        </p:spPr>
      </p:pic>
    </p:spTree>
    <p:extLst>
      <p:ext uri="{BB962C8B-B14F-4D97-AF65-F5344CB8AC3E}">
        <p14:creationId xmlns:p14="http://schemas.microsoft.com/office/powerpoint/2010/main" val="3538212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062864-C053-4521-BE40-7FD2FBEDACDF}"/>
              </a:ext>
            </a:extLst>
          </p:cNvPr>
          <p:cNvPicPr>
            <a:picLocks noChangeAspect="1"/>
          </p:cNvPicPr>
          <p:nvPr/>
        </p:nvPicPr>
        <p:blipFill>
          <a:blip r:embed="rId3"/>
          <a:stretch>
            <a:fillRect/>
          </a:stretch>
        </p:blipFill>
        <p:spPr>
          <a:xfrm>
            <a:off x="0" y="3201646"/>
            <a:ext cx="9144000" cy="454708"/>
          </a:xfrm>
          <a:prstGeom prst="rect">
            <a:avLst/>
          </a:prstGeom>
        </p:spPr>
      </p:pic>
    </p:spTree>
    <p:extLst>
      <p:ext uri="{BB962C8B-B14F-4D97-AF65-F5344CB8AC3E}">
        <p14:creationId xmlns:p14="http://schemas.microsoft.com/office/powerpoint/2010/main" val="2829497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23FD2-149C-4EB0-851B-DD403B4F0943}"/>
              </a:ext>
            </a:extLst>
          </p:cNvPr>
          <p:cNvPicPr>
            <a:picLocks noChangeAspect="1"/>
          </p:cNvPicPr>
          <p:nvPr/>
        </p:nvPicPr>
        <p:blipFill>
          <a:blip r:embed="rId2"/>
          <a:stretch>
            <a:fillRect/>
          </a:stretch>
        </p:blipFill>
        <p:spPr>
          <a:xfrm>
            <a:off x="0" y="163286"/>
            <a:ext cx="9144000" cy="762000"/>
          </a:xfrm>
          <a:prstGeom prst="rect">
            <a:avLst/>
          </a:prstGeom>
        </p:spPr>
      </p:pic>
      <p:pic>
        <p:nvPicPr>
          <p:cNvPr id="5" name="Picture 4">
            <a:extLst>
              <a:ext uri="{FF2B5EF4-FFF2-40B4-BE49-F238E27FC236}">
                <a16:creationId xmlns:a16="http://schemas.microsoft.com/office/drawing/2014/main" id="{15955541-DF2D-4F5B-971D-FA7AD86F3928}"/>
              </a:ext>
            </a:extLst>
          </p:cNvPr>
          <p:cNvPicPr>
            <a:picLocks noChangeAspect="1"/>
          </p:cNvPicPr>
          <p:nvPr/>
        </p:nvPicPr>
        <p:blipFill>
          <a:blip r:embed="rId3"/>
          <a:stretch>
            <a:fillRect/>
          </a:stretch>
        </p:blipFill>
        <p:spPr>
          <a:xfrm>
            <a:off x="0" y="1849890"/>
            <a:ext cx="2724150" cy="1285875"/>
          </a:xfrm>
          <a:prstGeom prst="rect">
            <a:avLst/>
          </a:prstGeom>
        </p:spPr>
      </p:pic>
    </p:spTree>
    <p:extLst>
      <p:ext uri="{BB962C8B-B14F-4D97-AF65-F5344CB8AC3E}">
        <p14:creationId xmlns:p14="http://schemas.microsoft.com/office/powerpoint/2010/main" val="2379273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A5A478-E346-4D2F-92E0-F2D70B89B0D6}"/>
              </a:ext>
            </a:extLst>
          </p:cNvPr>
          <p:cNvPicPr>
            <a:picLocks noChangeAspect="1"/>
          </p:cNvPicPr>
          <p:nvPr/>
        </p:nvPicPr>
        <p:blipFill>
          <a:blip r:embed="rId3"/>
          <a:stretch>
            <a:fillRect/>
          </a:stretch>
        </p:blipFill>
        <p:spPr>
          <a:xfrm>
            <a:off x="0" y="345997"/>
            <a:ext cx="9144000" cy="991518"/>
          </a:xfrm>
          <a:prstGeom prst="rect">
            <a:avLst/>
          </a:prstGeom>
        </p:spPr>
      </p:pic>
      <p:pic>
        <p:nvPicPr>
          <p:cNvPr id="6" name="Picture 5">
            <a:extLst>
              <a:ext uri="{FF2B5EF4-FFF2-40B4-BE49-F238E27FC236}">
                <a16:creationId xmlns:a16="http://schemas.microsoft.com/office/drawing/2014/main" id="{D0AE55C0-D0E6-490F-A49E-F8EF8E41D0E6}"/>
              </a:ext>
            </a:extLst>
          </p:cNvPr>
          <p:cNvPicPr>
            <a:picLocks noChangeAspect="1"/>
          </p:cNvPicPr>
          <p:nvPr/>
        </p:nvPicPr>
        <p:blipFill>
          <a:blip r:embed="rId4"/>
          <a:stretch>
            <a:fillRect/>
          </a:stretch>
        </p:blipFill>
        <p:spPr>
          <a:xfrm>
            <a:off x="0" y="2712985"/>
            <a:ext cx="9144000" cy="1584430"/>
          </a:xfrm>
          <a:prstGeom prst="rect">
            <a:avLst/>
          </a:prstGeom>
        </p:spPr>
      </p:pic>
    </p:spTree>
    <p:extLst>
      <p:ext uri="{BB962C8B-B14F-4D97-AF65-F5344CB8AC3E}">
        <p14:creationId xmlns:p14="http://schemas.microsoft.com/office/powerpoint/2010/main" val="4193824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233E49-43C5-4642-BE72-C111C2AFD5AC}"/>
              </a:ext>
            </a:extLst>
          </p:cNvPr>
          <p:cNvPicPr>
            <a:picLocks noChangeAspect="1"/>
          </p:cNvPicPr>
          <p:nvPr/>
        </p:nvPicPr>
        <p:blipFill>
          <a:blip r:embed="rId3"/>
          <a:stretch>
            <a:fillRect/>
          </a:stretch>
        </p:blipFill>
        <p:spPr>
          <a:xfrm>
            <a:off x="123825" y="188032"/>
            <a:ext cx="5476875" cy="247650"/>
          </a:xfrm>
          <a:prstGeom prst="rect">
            <a:avLst/>
          </a:prstGeom>
        </p:spPr>
      </p:pic>
      <p:pic>
        <p:nvPicPr>
          <p:cNvPr id="5" name="Picture 4">
            <a:extLst>
              <a:ext uri="{FF2B5EF4-FFF2-40B4-BE49-F238E27FC236}">
                <a16:creationId xmlns:a16="http://schemas.microsoft.com/office/drawing/2014/main" id="{98776EE6-AE03-4DC8-9F3B-6BAD33F71DD4}"/>
              </a:ext>
            </a:extLst>
          </p:cNvPr>
          <p:cNvPicPr>
            <a:picLocks noChangeAspect="1"/>
          </p:cNvPicPr>
          <p:nvPr/>
        </p:nvPicPr>
        <p:blipFill>
          <a:blip r:embed="rId4"/>
          <a:stretch>
            <a:fillRect/>
          </a:stretch>
        </p:blipFill>
        <p:spPr>
          <a:xfrm>
            <a:off x="0" y="1384498"/>
            <a:ext cx="9144000" cy="3688245"/>
          </a:xfrm>
          <a:prstGeom prst="rect">
            <a:avLst/>
          </a:prstGeom>
        </p:spPr>
      </p:pic>
    </p:spTree>
    <p:extLst>
      <p:ext uri="{BB962C8B-B14F-4D97-AF65-F5344CB8AC3E}">
        <p14:creationId xmlns:p14="http://schemas.microsoft.com/office/powerpoint/2010/main" val="694279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FF356F-AF5E-4C51-B1FF-D387ED7815B2}"/>
              </a:ext>
            </a:extLst>
          </p:cNvPr>
          <p:cNvPicPr>
            <a:picLocks noChangeAspect="1"/>
          </p:cNvPicPr>
          <p:nvPr/>
        </p:nvPicPr>
        <p:blipFill>
          <a:blip r:embed="rId2"/>
          <a:stretch>
            <a:fillRect/>
          </a:stretch>
        </p:blipFill>
        <p:spPr>
          <a:xfrm>
            <a:off x="114300" y="1140960"/>
            <a:ext cx="9029700" cy="3400425"/>
          </a:xfrm>
          <a:prstGeom prst="rect">
            <a:avLst/>
          </a:prstGeom>
        </p:spPr>
      </p:pic>
    </p:spTree>
    <p:extLst>
      <p:ext uri="{BB962C8B-B14F-4D97-AF65-F5344CB8AC3E}">
        <p14:creationId xmlns:p14="http://schemas.microsoft.com/office/powerpoint/2010/main" val="1896470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5C8B6E-6A8F-4ED1-8EB8-AE14BE70FEFF}"/>
              </a:ext>
            </a:extLst>
          </p:cNvPr>
          <p:cNvPicPr>
            <a:picLocks noChangeAspect="1"/>
          </p:cNvPicPr>
          <p:nvPr/>
        </p:nvPicPr>
        <p:blipFill>
          <a:blip r:embed="rId2"/>
          <a:stretch>
            <a:fillRect/>
          </a:stretch>
        </p:blipFill>
        <p:spPr>
          <a:xfrm>
            <a:off x="384401" y="450396"/>
            <a:ext cx="3324225" cy="485775"/>
          </a:xfrm>
          <a:prstGeom prst="rect">
            <a:avLst/>
          </a:prstGeom>
        </p:spPr>
      </p:pic>
      <p:pic>
        <p:nvPicPr>
          <p:cNvPr id="5" name="Picture 4">
            <a:extLst>
              <a:ext uri="{FF2B5EF4-FFF2-40B4-BE49-F238E27FC236}">
                <a16:creationId xmlns:a16="http://schemas.microsoft.com/office/drawing/2014/main" id="{14167C08-D425-46B4-B0B6-72BA1E64B2A6}"/>
              </a:ext>
            </a:extLst>
          </p:cNvPr>
          <p:cNvPicPr>
            <a:picLocks noChangeAspect="1"/>
          </p:cNvPicPr>
          <p:nvPr/>
        </p:nvPicPr>
        <p:blipFill>
          <a:blip r:embed="rId3"/>
          <a:stretch>
            <a:fillRect/>
          </a:stretch>
        </p:blipFill>
        <p:spPr>
          <a:xfrm>
            <a:off x="0" y="2377237"/>
            <a:ext cx="9144000" cy="2103525"/>
          </a:xfrm>
          <a:prstGeom prst="rect">
            <a:avLst/>
          </a:prstGeom>
        </p:spPr>
      </p:pic>
    </p:spTree>
    <p:extLst>
      <p:ext uri="{BB962C8B-B14F-4D97-AF65-F5344CB8AC3E}">
        <p14:creationId xmlns:p14="http://schemas.microsoft.com/office/powerpoint/2010/main" val="1131924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E87E46-DB4B-4DCA-A8E9-7EF7A094EC6C}"/>
              </a:ext>
            </a:extLst>
          </p:cNvPr>
          <p:cNvPicPr>
            <a:picLocks noChangeAspect="1"/>
          </p:cNvPicPr>
          <p:nvPr/>
        </p:nvPicPr>
        <p:blipFill rotWithShape="1">
          <a:blip r:embed="rId2"/>
          <a:srcRect/>
          <a:stretch/>
        </p:blipFill>
        <p:spPr>
          <a:xfrm>
            <a:off x="589000" y="646371"/>
            <a:ext cx="4095750" cy="419100"/>
          </a:xfrm>
          <a:prstGeom prst="rect">
            <a:avLst/>
          </a:prstGeom>
        </p:spPr>
      </p:pic>
      <p:pic>
        <p:nvPicPr>
          <p:cNvPr id="3" name="Picture 2">
            <a:extLst>
              <a:ext uri="{FF2B5EF4-FFF2-40B4-BE49-F238E27FC236}">
                <a16:creationId xmlns:a16="http://schemas.microsoft.com/office/drawing/2014/main" id="{39EE8281-05D6-4962-8891-6195E9172788}"/>
              </a:ext>
            </a:extLst>
          </p:cNvPr>
          <p:cNvPicPr>
            <a:picLocks noChangeAspect="1"/>
          </p:cNvPicPr>
          <p:nvPr/>
        </p:nvPicPr>
        <p:blipFill>
          <a:blip r:embed="rId3"/>
          <a:stretch>
            <a:fillRect/>
          </a:stretch>
        </p:blipFill>
        <p:spPr>
          <a:xfrm>
            <a:off x="0" y="2181000"/>
            <a:ext cx="9144000" cy="2496000"/>
          </a:xfrm>
          <a:prstGeom prst="rect">
            <a:avLst/>
          </a:prstGeom>
        </p:spPr>
      </p:pic>
    </p:spTree>
    <p:extLst>
      <p:ext uri="{BB962C8B-B14F-4D97-AF65-F5344CB8AC3E}">
        <p14:creationId xmlns:p14="http://schemas.microsoft.com/office/powerpoint/2010/main" val="3092768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3CFD50-5672-45FA-857E-AFEAF6004071}"/>
              </a:ext>
            </a:extLst>
          </p:cNvPr>
          <p:cNvPicPr>
            <a:picLocks noChangeAspect="1"/>
          </p:cNvPicPr>
          <p:nvPr/>
        </p:nvPicPr>
        <p:blipFill>
          <a:blip r:embed="rId3"/>
          <a:stretch>
            <a:fillRect/>
          </a:stretch>
        </p:blipFill>
        <p:spPr>
          <a:xfrm>
            <a:off x="104775" y="793707"/>
            <a:ext cx="9144000" cy="889086"/>
          </a:xfrm>
          <a:prstGeom prst="rect">
            <a:avLst/>
          </a:prstGeom>
        </p:spPr>
      </p:pic>
      <p:pic>
        <p:nvPicPr>
          <p:cNvPr id="4" name="Picture 3">
            <a:extLst>
              <a:ext uri="{FF2B5EF4-FFF2-40B4-BE49-F238E27FC236}">
                <a16:creationId xmlns:a16="http://schemas.microsoft.com/office/drawing/2014/main" id="{B22A64B8-8118-45C5-87BB-AC5C240047DF}"/>
              </a:ext>
            </a:extLst>
          </p:cNvPr>
          <p:cNvPicPr>
            <a:picLocks noChangeAspect="1"/>
          </p:cNvPicPr>
          <p:nvPr/>
        </p:nvPicPr>
        <p:blipFill>
          <a:blip r:embed="rId4"/>
          <a:stretch>
            <a:fillRect/>
          </a:stretch>
        </p:blipFill>
        <p:spPr>
          <a:xfrm>
            <a:off x="0" y="2283518"/>
            <a:ext cx="9144000" cy="3453013"/>
          </a:xfrm>
          <a:prstGeom prst="rect">
            <a:avLst/>
          </a:prstGeom>
        </p:spPr>
      </p:pic>
    </p:spTree>
    <p:extLst>
      <p:ext uri="{BB962C8B-B14F-4D97-AF65-F5344CB8AC3E}">
        <p14:creationId xmlns:p14="http://schemas.microsoft.com/office/powerpoint/2010/main" val="516427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PIG Modes</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Local</a:t>
            </a:r>
          </a:p>
          <a:p>
            <a:r>
              <a:rPr lang="en-US" dirty="0" err="1">
                <a:latin typeface="Times New Roman" panose="02020603050405020304" pitchFamily="18" charset="0"/>
                <a:cs typeface="Times New Roman" panose="02020603050405020304" pitchFamily="18" charset="0"/>
              </a:rPr>
              <a:t>MapReduce</a:t>
            </a:r>
            <a:r>
              <a:rPr lang="en-US" dirty="0">
                <a:latin typeface="Times New Roman" panose="02020603050405020304" pitchFamily="18" charset="0"/>
                <a:cs typeface="Times New Roman" panose="02020603050405020304" pitchFamily="18" charset="0"/>
              </a:rPr>
              <a:t> (default)</a:t>
            </a:r>
          </a:p>
          <a:p>
            <a:r>
              <a:rPr lang="en-US" dirty="0" err="1">
                <a:latin typeface="Times New Roman" panose="02020603050405020304" pitchFamily="18" charset="0"/>
                <a:cs typeface="Times New Roman" panose="02020603050405020304" pitchFamily="18" charset="0"/>
              </a:rPr>
              <a:t>Tez_local</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Tez</a:t>
            </a:r>
            <a:r>
              <a:rPr lang="en-US" dirty="0">
                <a:latin typeface="Times New Roman" panose="02020603050405020304" pitchFamily="18" charset="0"/>
                <a:cs typeface="Times New Roman" panose="02020603050405020304" pitchFamily="18" charset="0"/>
              </a:rPr>
              <a:t> (on </a:t>
            </a:r>
            <a:r>
              <a:rPr lang="en-US" dirty="0" err="1">
                <a:latin typeface="Times New Roman" panose="02020603050405020304" pitchFamily="18" charset="0"/>
                <a:cs typeface="Times New Roman" panose="02020603050405020304" pitchFamily="18" charset="0"/>
              </a:rPr>
              <a:t>Hortonworks</a:t>
            </a:r>
            <a:r>
              <a:rPr lang="en-US" dirty="0">
                <a:latin typeface="Times New Roman" panose="02020603050405020304" pitchFamily="18" charset="0"/>
                <a:cs typeface="Times New Roman" panose="02020603050405020304" pitchFamily="18" charset="0"/>
              </a:rPr>
              <a:t> clusters)</a:t>
            </a:r>
          </a:p>
        </p:txBody>
      </p:sp>
    </p:spTree>
    <p:extLst>
      <p:ext uri="{BB962C8B-B14F-4D97-AF65-F5344CB8AC3E}">
        <p14:creationId xmlns:p14="http://schemas.microsoft.com/office/powerpoint/2010/main" val="2313089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4A0EF7-A668-4928-BB51-C055EEDF8EF6}"/>
              </a:ext>
            </a:extLst>
          </p:cNvPr>
          <p:cNvPicPr>
            <a:picLocks noChangeAspect="1"/>
          </p:cNvPicPr>
          <p:nvPr/>
        </p:nvPicPr>
        <p:blipFill>
          <a:blip r:embed="rId3"/>
          <a:stretch>
            <a:fillRect/>
          </a:stretch>
        </p:blipFill>
        <p:spPr>
          <a:xfrm>
            <a:off x="96253" y="1935731"/>
            <a:ext cx="9144000" cy="855689"/>
          </a:xfrm>
          <a:prstGeom prst="rect">
            <a:avLst/>
          </a:prstGeom>
        </p:spPr>
      </p:pic>
    </p:spTree>
    <p:extLst>
      <p:ext uri="{BB962C8B-B14F-4D97-AF65-F5344CB8AC3E}">
        <p14:creationId xmlns:p14="http://schemas.microsoft.com/office/powerpoint/2010/main" val="760469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BCF6AB-4CAE-493C-8DEF-21B00EAFCDAE}"/>
              </a:ext>
            </a:extLst>
          </p:cNvPr>
          <p:cNvPicPr>
            <a:picLocks noChangeAspect="1"/>
          </p:cNvPicPr>
          <p:nvPr/>
        </p:nvPicPr>
        <p:blipFill>
          <a:blip r:embed="rId3"/>
          <a:stretch>
            <a:fillRect/>
          </a:stretch>
        </p:blipFill>
        <p:spPr>
          <a:xfrm>
            <a:off x="5475102" y="0"/>
            <a:ext cx="3174871" cy="6858000"/>
          </a:xfrm>
          <a:prstGeom prst="rect">
            <a:avLst/>
          </a:prstGeom>
        </p:spPr>
      </p:pic>
      <p:pic>
        <p:nvPicPr>
          <p:cNvPr id="3" name="Picture 2">
            <a:extLst>
              <a:ext uri="{FF2B5EF4-FFF2-40B4-BE49-F238E27FC236}">
                <a16:creationId xmlns:a16="http://schemas.microsoft.com/office/drawing/2014/main" id="{51A992CF-A142-498B-81AD-F10E819FB8E9}"/>
              </a:ext>
            </a:extLst>
          </p:cNvPr>
          <p:cNvPicPr>
            <a:picLocks noChangeAspect="1"/>
          </p:cNvPicPr>
          <p:nvPr/>
        </p:nvPicPr>
        <p:blipFill>
          <a:blip r:embed="rId4"/>
          <a:stretch>
            <a:fillRect/>
          </a:stretch>
        </p:blipFill>
        <p:spPr>
          <a:xfrm>
            <a:off x="1160425" y="0"/>
            <a:ext cx="3189611" cy="6858000"/>
          </a:xfrm>
          <a:prstGeom prst="rect">
            <a:avLst/>
          </a:prstGeom>
        </p:spPr>
      </p:pic>
    </p:spTree>
    <p:extLst>
      <p:ext uri="{BB962C8B-B14F-4D97-AF65-F5344CB8AC3E}">
        <p14:creationId xmlns:p14="http://schemas.microsoft.com/office/powerpoint/2010/main" val="3117087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94B1D4-4E93-46FB-99EF-6BA147F82154}"/>
              </a:ext>
            </a:extLst>
          </p:cNvPr>
          <p:cNvPicPr>
            <a:picLocks noChangeAspect="1"/>
          </p:cNvPicPr>
          <p:nvPr/>
        </p:nvPicPr>
        <p:blipFill>
          <a:blip r:embed="rId2"/>
          <a:stretch>
            <a:fillRect/>
          </a:stretch>
        </p:blipFill>
        <p:spPr>
          <a:xfrm>
            <a:off x="2845605" y="0"/>
            <a:ext cx="3452789" cy="6858000"/>
          </a:xfrm>
          <a:prstGeom prst="rect">
            <a:avLst/>
          </a:prstGeom>
        </p:spPr>
      </p:pic>
    </p:spTree>
    <p:extLst>
      <p:ext uri="{BB962C8B-B14F-4D97-AF65-F5344CB8AC3E}">
        <p14:creationId xmlns:p14="http://schemas.microsoft.com/office/powerpoint/2010/main" val="2890228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AF0DA3-A151-434A-A781-489C6690915D}"/>
              </a:ext>
            </a:extLst>
          </p:cNvPr>
          <p:cNvPicPr>
            <a:picLocks noChangeAspect="1"/>
          </p:cNvPicPr>
          <p:nvPr/>
        </p:nvPicPr>
        <p:blipFill>
          <a:blip r:embed="rId3"/>
          <a:stretch>
            <a:fillRect/>
          </a:stretch>
        </p:blipFill>
        <p:spPr>
          <a:xfrm>
            <a:off x="0" y="1921828"/>
            <a:ext cx="9144000" cy="576130"/>
          </a:xfrm>
          <a:prstGeom prst="rect">
            <a:avLst/>
          </a:prstGeom>
        </p:spPr>
      </p:pic>
    </p:spTree>
    <p:extLst>
      <p:ext uri="{BB962C8B-B14F-4D97-AF65-F5344CB8AC3E}">
        <p14:creationId xmlns:p14="http://schemas.microsoft.com/office/powerpoint/2010/main" val="1793257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969B32-660E-4835-A3D4-BF3F3494FC75}"/>
              </a:ext>
            </a:extLst>
          </p:cNvPr>
          <p:cNvPicPr>
            <a:picLocks noChangeAspect="1"/>
          </p:cNvPicPr>
          <p:nvPr/>
        </p:nvPicPr>
        <p:blipFill>
          <a:blip r:embed="rId2"/>
          <a:stretch>
            <a:fillRect/>
          </a:stretch>
        </p:blipFill>
        <p:spPr>
          <a:xfrm>
            <a:off x="669580" y="168442"/>
            <a:ext cx="2992207" cy="6858000"/>
          </a:xfrm>
          <a:prstGeom prst="rect">
            <a:avLst/>
          </a:prstGeom>
        </p:spPr>
      </p:pic>
      <p:pic>
        <p:nvPicPr>
          <p:cNvPr id="3" name="Picture 2">
            <a:extLst>
              <a:ext uri="{FF2B5EF4-FFF2-40B4-BE49-F238E27FC236}">
                <a16:creationId xmlns:a16="http://schemas.microsoft.com/office/drawing/2014/main" id="{56BC9FDB-BCCF-483F-8903-C5DB9ABC0452}"/>
              </a:ext>
            </a:extLst>
          </p:cNvPr>
          <p:cNvPicPr>
            <a:picLocks noChangeAspect="1"/>
          </p:cNvPicPr>
          <p:nvPr/>
        </p:nvPicPr>
        <p:blipFill>
          <a:blip r:embed="rId3"/>
          <a:stretch>
            <a:fillRect/>
          </a:stretch>
        </p:blipFill>
        <p:spPr>
          <a:xfrm>
            <a:off x="4309311" y="0"/>
            <a:ext cx="2667000" cy="6858000"/>
          </a:xfrm>
          <a:prstGeom prst="rect">
            <a:avLst/>
          </a:prstGeom>
        </p:spPr>
      </p:pic>
    </p:spTree>
    <p:extLst>
      <p:ext uri="{BB962C8B-B14F-4D97-AF65-F5344CB8AC3E}">
        <p14:creationId xmlns:p14="http://schemas.microsoft.com/office/powerpoint/2010/main" val="3201822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20EF0F-EBF1-4B1F-9C69-012F862E7DEC}"/>
              </a:ext>
            </a:extLst>
          </p:cNvPr>
          <p:cNvPicPr>
            <a:picLocks noChangeAspect="1"/>
          </p:cNvPicPr>
          <p:nvPr/>
        </p:nvPicPr>
        <p:blipFill rotWithShape="1">
          <a:blip r:embed="rId2"/>
          <a:srcRect t="43657" b="18287"/>
          <a:stretch/>
        </p:blipFill>
        <p:spPr>
          <a:xfrm>
            <a:off x="589000" y="669850"/>
            <a:ext cx="4095750" cy="159489"/>
          </a:xfrm>
          <a:prstGeom prst="rect">
            <a:avLst/>
          </a:prstGeom>
        </p:spPr>
      </p:pic>
      <p:pic>
        <p:nvPicPr>
          <p:cNvPr id="5" name="Picture 4">
            <a:extLst>
              <a:ext uri="{FF2B5EF4-FFF2-40B4-BE49-F238E27FC236}">
                <a16:creationId xmlns:a16="http://schemas.microsoft.com/office/drawing/2014/main" id="{337A3DB8-808F-44FF-AE75-B015020CB83C}"/>
              </a:ext>
            </a:extLst>
          </p:cNvPr>
          <p:cNvPicPr>
            <a:picLocks noChangeAspect="1"/>
          </p:cNvPicPr>
          <p:nvPr/>
        </p:nvPicPr>
        <p:blipFill>
          <a:blip r:embed="rId3"/>
          <a:stretch>
            <a:fillRect/>
          </a:stretch>
        </p:blipFill>
        <p:spPr>
          <a:xfrm>
            <a:off x="0" y="1686822"/>
            <a:ext cx="9144000" cy="3484356"/>
          </a:xfrm>
          <a:prstGeom prst="rect">
            <a:avLst/>
          </a:prstGeom>
        </p:spPr>
      </p:pic>
    </p:spTree>
    <p:extLst>
      <p:ext uri="{BB962C8B-B14F-4D97-AF65-F5344CB8AC3E}">
        <p14:creationId xmlns:p14="http://schemas.microsoft.com/office/powerpoint/2010/main" val="4062203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3DB16A-2BB8-4F62-884E-DDFE7F4E6924}"/>
              </a:ext>
            </a:extLst>
          </p:cNvPr>
          <p:cNvPicPr>
            <a:picLocks noChangeAspect="1"/>
          </p:cNvPicPr>
          <p:nvPr/>
        </p:nvPicPr>
        <p:blipFill>
          <a:blip r:embed="rId3"/>
          <a:stretch>
            <a:fillRect/>
          </a:stretch>
        </p:blipFill>
        <p:spPr>
          <a:xfrm>
            <a:off x="84221" y="320388"/>
            <a:ext cx="9144000" cy="345815"/>
          </a:xfrm>
          <a:prstGeom prst="rect">
            <a:avLst/>
          </a:prstGeom>
        </p:spPr>
      </p:pic>
      <p:pic>
        <p:nvPicPr>
          <p:cNvPr id="3" name="Picture 2">
            <a:extLst>
              <a:ext uri="{FF2B5EF4-FFF2-40B4-BE49-F238E27FC236}">
                <a16:creationId xmlns:a16="http://schemas.microsoft.com/office/drawing/2014/main" id="{6F72E5A0-F81E-4E05-8316-5B31A20EC08E}"/>
              </a:ext>
            </a:extLst>
          </p:cNvPr>
          <p:cNvPicPr>
            <a:picLocks noChangeAspect="1"/>
          </p:cNvPicPr>
          <p:nvPr/>
        </p:nvPicPr>
        <p:blipFill>
          <a:blip r:embed="rId4"/>
          <a:stretch>
            <a:fillRect/>
          </a:stretch>
        </p:blipFill>
        <p:spPr>
          <a:xfrm>
            <a:off x="3270017" y="587140"/>
            <a:ext cx="2981010" cy="6087979"/>
          </a:xfrm>
          <a:prstGeom prst="rect">
            <a:avLst/>
          </a:prstGeom>
        </p:spPr>
      </p:pic>
    </p:spTree>
    <p:extLst>
      <p:ext uri="{BB962C8B-B14F-4D97-AF65-F5344CB8AC3E}">
        <p14:creationId xmlns:p14="http://schemas.microsoft.com/office/powerpoint/2010/main" val="3425618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5ED6CD-F40B-4BB1-BA97-2861C25F6FC7}"/>
              </a:ext>
            </a:extLst>
          </p:cNvPr>
          <p:cNvPicPr>
            <a:picLocks noChangeAspect="1"/>
          </p:cNvPicPr>
          <p:nvPr/>
        </p:nvPicPr>
        <p:blipFill>
          <a:blip r:embed="rId2"/>
          <a:stretch>
            <a:fillRect/>
          </a:stretch>
        </p:blipFill>
        <p:spPr>
          <a:xfrm>
            <a:off x="0" y="2197525"/>
            <a:ext cx="9144000" cy="2462950"/>
          </a:xfrm>
          <a:prstGeom prst="rect">
            <a:avLst/>
          </a:prstGeom>
        </p:spPr>
      </p:pic>
    </p:spTree>
    <p:extLst>
      <p:ext uri="{BB962C8B-B14F-4D97-AF65-F5344CB8AC3E}">
        <p14:creationId xmlns:p14="http://schemas.microsoft.com/office/powerpoint/2010/main" val="464058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163C99-C257-4D70-94AE-A853154B6EAC}"/>
              </a:ext>
            </a:extLst>
          </p:cNvPr>
          <p:cNvPicPr>
            <a:picLocks noChangeAspect="1"/>
          </p:cNvPicPr>
          <p:nvPr/>
        </p:nvPicPr>
        <p:blipFill>
          <a:blip r:embed="rId3"/>
          <a:stretch>
            <a:fillRect/>
          </a:stretch>
        </p:blipFill>
        <p:spPr>
          <a:xfrm>
            <a:off x="0" y="290895"/>
            <a:ext cx="9144000" cy="812111"/>
          </a:xfrm>
          <a:prstGeom prst="rect">
            <a:avLst/>
          </a:prstGeom>
        </p:spPr>
      </p:pic>
      <p:pic>
        <p:nvPicPr>
          <p:cNvPr id="4" name="Picture 3">
            <a:extLst>
              <a:ext uri="{FF2B5EF4-FFF2-40B4-BE49-F238E27FC236}">
                <a16:creationId xmlns:a16="http://schemas.microsoft.com/office/drawing/2014/main" id="{76B1B192-3060-4EE1-B73D-4F8E7A70ECBC}"/>
              </a:ext>
            </a:extLst>
          </p:cNvPr>
          <p:cNvPicPr>
            <a:picLocks noChangeAspect="1"/>
          </p:cNvPicPr>
          <p:nvPr/>
        </p:nvPicPr>
        <p:blipFill>
          <a:blip r:embed="rId4"/>
          <a:stretch>
            <a:fillRect/>
          </a:stretch>
        </p:blipFill>
        <p:spPr>
          <a:xfrm>
            <a:off x="0" y="1357282"/>
            <a:ext cx="9144000" cy="2270031"/>
          </a:xfrm>
          <a:prstGeom prst="rect">
            <a:avLst/>
          </a:prstGeom>
        </p:spPr>
      </p:pic>
      <p:pic>
        <p:nvPicPr>
          <p:cNvPr id="5" name="Picture 4">
            <a:extLst>
              <a:ext uri="{FF2B5EF4-FFF2-40B4-BE49-F238E27FC236}">
                <a16:creationId xmlns:a16="http://schemas.microsoft.com/office/drawing/2014/main" id="{16352DB7-2DCF-4575-8177-7C2119385E25}"/>
              </a:ext>
            </a:extLst>
          </p:cNvPr>
          <p:cNvPicPr>
            <a:picLocks noChangeAspect="1"/>
          </p:cNvPicPr>
          <p:nvPr/>
        </p:nvPicPr>
        <p:blipFill>
          <a:blip r:embed="rId5"/>
          <a:stretch>
            <a:fillRect/>
          </a:stretch>
        </p:blipFill>
        <p:spPr>
          <a:xfrm>
            <a:off x="0" y="3601980"/>
            <a:ext cx="8281851" cy="2724797"/>
          </a:xfrm>
          <a:prstGeom prst="rect">
            <a:avLst/>
          </a:prstGeom>
        </p:spPr>
      </p:pic>
    </p:spTree>
    <p:extLst>
      <p:ext uri="{BB962C8B-B14F-4D97-AF65-F5344CB8AC3E}">
        <p14:creationId xmlns:p14="http://schemas.microsoft.com/office/powerpoint/2010/main" val="1260558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05FD2A-F758-402C-BD2B-06EDEB1CCE7F}"/>
              </a:ext>
            </a:extLst>
          </p:cNvPr>
          <p:cNvPicPr>
            <a:picLocks noChangeAspect="1"/>
          </p:cNvPicPr>
          <p:nvPr/>
        </p:nvPicPr>
        <p:blipFill>
          <a:blip r:embed="rId3"/>
          <a:stretch>
            <a:fillRect/>
          </a:stretch>
        </p:blipFill>
        <p:spPr>
          <a:xfrm>
            <a:off x="255317" y="218029"/>
            <a:ext cx="2076450" cy="333375"/>
          </a:xfrm>
          <a:prstGeom prst="rect">
            <a:avLst/>
          </a:prstGeom>
        </p:spPr>
      </p:pic>
      <p:pic>
        <p:nvPicPr>
          <p:cNvPr id="3" name="Picture 2">
            <a:extLst>
              <a:ext uri="{FF2B5EF4-FFF2-40B4-BE49-F238E27FC236}">
                <a16:creationId xmlns:a16="http://schemas.microsoft.com/office/drawing/2014/main" id="{5F7EE317-15B0-43EE-BD82-4563D9078A0B}"/>
              </a:ext>
            </a:extLst>
          </p:cNvPr>
          <p:cNvPicPr>
            <a:picLocks noChangeAspect="1"/>
          </p:cNvPicPr>
          <p:nvPr/>
        </p:nvPicPr>
        <p:blipFill>
          <a:blip r:embed="rId4"/>
          <a:stretch>
            <a:fillRect/>
          </a:stretch>
        </p:blipFill>
        <p:spPr>
          <a:xfrm>
            <a:off x="0" y="1438486"/>
            <a:ext cx="9144000" cy="3981028"/>
          </a:xfrm>
          <a:prstGeom prst="rect">
            <a:avLst/>
          </a:prstGeom>
        </p:spPr>
      </p:pic>
    </p:spTree>
    <p:extLst>
      <p:ext uri="{BB962C8B-B14F-4D97-AF65-F5344CB8AC3E}">
        <p14:creationId xmlns:p14="http://schemas.microsoft.com/office/powerpoint/2010/main" val="3933929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Commonly Used Bag Functions</a:t>
            </a:r>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FILTER</a:t>
            </a:r>
          </a:p>
          <a:p>
            <a:pPr marL="411480" lvl="1" indent="0">
              <a:buNone/>
            </a:pPr>
            <a:r>
              <a:rPr lang="en-US" sz="2000" dirty="0">
                <a:latin typeface="Times New Roman" panose="02020603050405020304" pitchFamily="18" charset="0"/>
                <a:cs typeface="Times New Roman" panose="02020603050405020304" pitchFamily="18" charset="0"/>
              </a:rPr>
              <a:t>Only the tuples that match a given criterion are retained in the target bag</a:t>
            </a:r>
          </a:p>
          <a:p>
            <a:r>
              <a:rPr lang="en-US" sz="2000" dirty="0">
                <a:latin typeface="Times New Roman" panose="02020603050405020304" pitchFamily="18" charset="0"/>
                <a:cs typeface="Times New Roman" panose="02020603050405020304" pitchFamily="18" charset="0"/>
              </a:rPr>
              <a:t>FOREACH</a:t>
            </a:r>
          </a:p>
          <a:p>
            <a:pPr marL="411480" lvl="1" indent="0">
              <a:buNone/>
            </a:pPr>
            <a:r>
              <a:rPr lang="en-US" sz="2000" dirty="0">
                <a:latin typeface="Times New Roman" panose="02020603050405020304" pitchFamily="18" charset="0"/>
                <a:cs typeface="Times New Roman" panose="02020603050405020304" pitchFamily="18" charset="0"/>
              </a:rPr>
              <a:t>Iterate through each tuple in the source bag</a:t>
            </a:r>
          </a:p>
          <a:p>
            <a:r>
              <a:rPr lang="en-US" sz="2000" dirty="0">
                <a:latin typeface="Times New Roman" panose="02020603050405020304" pitchFamily="18" charset="0"/>
                <a:cs typeface="Times New Roman" panose="02020603050405020304" pitchFamily="18" charset="0"/>
              </a:rPr>
              <a:t>ORDER</a:t>
            </a:r>
          </a:p>
          <a:p>
            <a:pPr marL="411480" lvl="1" indent="0">
              <a:buNone/>
            </a:pPr>
            <a:r>
              <a:rPr lang="en-US" sz="2000" dirty="0">
                <a:latin typeface="Times New Roman" panose="02020603050405020304" pitchFamily="18" charset="0"/>
                <a:cs typeface="Times New Roman" panose="02020603050405020304" pitchFamily="18" charset="0"/>
              </a:rPr>
              <a:t>Order tuples by a given field</a:t>
            </a:r>
          </a:p>
          <a:p>
            <a:r>
              <a:rPr lang="en-US" sz="2000" dirty="0">
                <a:latin typeface="Times New Roman" panose="02020603050405020304" pitchFamily="18" charset="0"/>
                <a:cs typeface="Times New Roman" panose="02020603050405020304" pitchFamily="18" charset="0"/>
              </a:rPr>
              <a:t>DESCRIBE</a:t>
            </a:r>
          </a:p>
          <a:p>
            <a:pPr marL="411480" lvl="1" indent="0">
              <a:buNone/>
            </a:pPr>
            <a:r>
              <a:rPr lang="en-US" sz="2000" dirty="0">
                <a:latin typeface="Times New Roman" panose="02020603050405020304" pitchFamily="18" charset="0"/>
                <a:cs typeface="Times New Roman" panose="02020603050405020304" pitchFamily="18" charset="0"/>
              </a:rPr>
              <a:t>Describe the schema of a particular bag</a:t>
            </a:r>
          </a:p>
          <a:p>
            <a:r>
              <a:rPr lang="en-US" sz="2000" dirty="0">
                <a:latin typeface="Times New Roman" panose="02020603050405020304" pitchFamily="18" charset="0"/>
                <a:cs typeface="Times New Roman" panose="02020603050405020304" pitchFamily="18" charset="0"/>
              </a:rPr>
              <a:t>ILLUSTRATE</a:t>
            </a:r>
          </a:p>
          <a:p>
            <a:pPr marL="411480" lvl="1" indent="0">
              <a:buNone/>
            </a:pPr>
            <a:r>
              <a:rPr lang="en-US" sz="2000" dirty="0">
                <a:latin typeface="Times New Roman" panose="02020603050405020304" pitchFamily="18" charset="0"/>
                <a:cs typeface="Times New Roman" panose="02020603050405020304" pitchFamily="18" charset="0"/>
              </a:rPr>
              <a:t>Describes the schema along with the </a:t>
            </a:r>
            <a:r>
              <a:rPr lang="en-US" sz="2000" b="1" dirty="0">
                <a:solidFill>
                  <a:srgbClr val="FF0000"/>
                </a:solidFill>
                <a:latin typeface="Times New Roman" panose="02020603050405020304" pitchFamily="18" charset="0"/>
                <a:cs typeface="Times New Roman" panose="02020603050405020304" pitchFamily="18" charset="0"/>
              </a:rPr>
              <a:t>lineage</a:t>
            </a:r>
            <a:r>
              <a:rPr lang="en-US" sz="2000" dirty="0">
                <a:latin typeface="Times New Roman" panose="02020603050405020304" pitchFamily="18" charset="0"/>
                <a:cs typeface="Times New Roman" panose="02020603050405020304" pitchFamily="18" charset="0"/>
              </a:rPr>
              <a:t> of the particular bag</a:t>
            </a:r>
          </a:p>
        </p:txBody>
      </p:sp>
    </p:spTree>
    <p:extLst>
      <p:ext uri="{BB962C8B-B14F-4D97-AF65-F5344CB8AC3E}">
        <p14:creationId xmlns:p14="http://schemas.microsoft.com/office/powerpoint/2010/main" val="2802768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F7A55-B3DE-45B4-9B6D-71474803851C}"/>
              </a:ext>
            </a:extLst>
          </p:cNvPr>
          <p:cNvPicPr>
            <a:picLocks noChangeAspect="1"/>
          </p:cNvPicPr>
          <p:nvPr/>
        </p:nvPicPr>
        <p:blipFill>
          <a:blip r:embed="rId3"/>
          <a:stretch>
            <a:fillRect/>
          </a:stretch>
        </p:blipFill>
        <p:spPr>
          <a:xfrm>
            <a:off x="0" y="1438486"/>
            <a:ext cx="9144000" cy="3981028"/>
          </a:xfrm>
          <a:prstGeom prst="rect">
            <a:avLst/>
          </a:prstGeom>
        </p:spPr>
      </p:pic>
      <p:sp>
        <p:nvSpPr>
          <p:cNvPr id="3" name="Rectangle 2">
            <a:extLst>
              <a:ext uri="{FF2B5EF4-FFF2-40B4-BE49-F238E27FC236}">
                <a16:creationId xmlns:a16="http://schemas.microsoft.com/office/drawing/2014/main" id="{AF92A1D8-4B6F-4274-8282-DBA0CD44F384}"/>
              </a:ext>
            </a:extLst>
          </p:cNvPr>
          <p:cNvSpPr/>
          <p:nvPr/>
        </p:nvSpPr>
        <p:spPr>
          <a:xfrm>
            <a:off x="152400" y="565666"/>
            <a:ext cx="4953000" cy="461665"/>
          </a:xfrm>
          <a:prstGeom prst="rect">
            <a:avLst/>
          </a:prstGeom>
        </p:spPr>
        <p:txBody>
          <a:bodyPr wrap="square">
            <a:spAutoFit/>
          </a:bodyPr>
          <a:lstStyle/>
          <a:p>
            <a:r>
              <a:rPr lang="en-CA" sz="2400" b="1" dirty="0">
                <a:solidFill>
                  <a:srgbClr val="FF0000"/>
                </a:solidFill>
                <a:latin typeface="Times New Roman" panose="02020603050405020304" pitchFamily="18" charset="0"/>
                <a:cs typeface="Times New Roman" panose="02020603050405020304" pitchFamily="18" charset="0"/>
              </a:rPr>
              <a:t>DAG or directed acyclic graph</a:t>
            </a:r>
          </a:p>
        </p:txBody>
      </p:sp>
    </p:spTree>
    <p:extLst>
      <p:ext uri="{BB962C8B-B14F-4D97-AF65-F5344CB8AC3E}">
        <p14:creationId xmlns:p14="http://schemas.microsoft.com/office/powerpoint/2010/main" val="3264561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35F686-5CCC-4BB3-B4BF-E76E563E5DEF}"/>
              </a:ext>
            </a:extLst>
          </p:cNvPr>
          <p:cNvPicPr>
            <a:picLocks noChangeAspect="1"/>
          </p:cNvPicPr>
          <p:nvPr/>
        </p:nvPicPr>
        <p:blipFill>
          <a:blip r:embed="rId3"/>
          <a:stretch>
            <a:fillRect/>
          </a:stretch>
        </p:blipFill>
        <p:spPr>
          <a:xfrm>
            <a:off x="205549" y="272796"/>
            <a:ext cx="4733925" cy="533400"/>
          </a:xfrm>
          <a:prstGeom prst="rect">
            <a:avLst/>
          </a:prstGeom>
        </p:spPr>
      </p:pic>
      <p:pic>
        <p:nvPicPr>
          <p:cNvPr id="3" name="Picture 2">
            <a:extLst>
              <a:ext uri="{FF2B5EF4-FFF2-40B4-BE49-F238E27FC236}">
                <a16:creationId xmlns:a16="http://schemas.microsoft.com/office/drawing/2014/main" id="{F0201EDD-8EEB-42B6-B3E0-BB5641D8BBCA}"/>
              </a:ext>
            </a:extLst>
          </p:cNvPr>
          <p:cNvPicPr>
            <a:picLocks noChangeAspect="1"/>
          </p:cNvPicPr>
          <p:nvPr/>
        </p:nvPicPr>
        <p:blipFill>
          <a:blip r:embed="rId4"/>
          <a:stretch>
            <a:fillRect/>
          </a:stretch>
        </p:blipFill>
        <p:spPr>
          <a:xfrm>
            <a:off x="0" y="2335957"/>
            <a:ext cx="9144000" cy="2186085"/>
          </a:xfrm>
          <a:prstGeom prst="rect">
            <a:avLst/>
          </a:prstGeom>
        </p:spPr>
      </p:pic>
    </p:spTree>
    <p:extLst>
      <p:ext uri="{BB962C8B-B14F-4D97-AF65-F5344CB8AC3E}">
        <p14:creationId xmlns:p14="http://schemas.microsoft.com/office/powerpoint/2010/main" val="38103859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7E3401-29F5-4327-8C73-507E2060873D}"/>
              </a:ext>
            </a:extLst>
          </p:cNvPr>
          <p:cNvPicPr>
            <a:picLocks noChangeAspect="1"/>
          </p:cNvPicPr>
          <p:nvPr/>
        </p:nvPicPr>
        <p:blipFill>
          <a:blip r:embed="rId3"/>
          <a:stretch>
            <a:fillRect/>
          </a:stretch>
        </p:blipFill>
        <p:spPr>
          <a:xfrm>
            <a:off x="161925" y="307975"/>
            <a:ext cx="4410075" cy="400050"/>
          </a:xfrm>
          <a:prstGeom prst="rect">
            <a:avLst/>
          </a:prstGeom>
        </p:spPr>
      </p:pic>
      <p:pic>
        <p:nvPicPr>
          <p:cNvPr id="3" name="Picture 2">
            <a:extLst>
              <a:ext uri="{FF2B5EF4-FFF2-40B4-BE49-F238E27FC236}">
                <a16:creationId xmlns:a16="http://schemas.microsoft.com/office/drawing/2014/main" id="{2B8CDD5E-9224-4C5E-95C2-398BB64AAF41}"/>
              </a:ext>
            </a:extLst>
          </p:cNvPr>
          <p:cNvPicPr>
            <a:picLocks noChangeAspect="1"/>
          </p:cNvPicPr>
          <p:nvPr/>
        </p:nvPicPr>
        <p:blipFill>
          <a:blip r:embed="rId4"/>
          <a:stretch>
            <a:fillRect/>
          </a:stretch>
        </p:blipFill>
        <p:spPr>
          <a:xfrm>
            <a:off x="0" y="2921828"/>
            <a:ext cx="9144000" cy="1014343"/>
          </a:xfrm>
          <a:prstGeom prst="rect">
            <a:avLst/>
          </a:prstGeom>
        </p:spPr>
      </p:pic>
    </p:spTree>
    <p:extLst>
      <p:ext uri="{BB962C8B-B14F-4D97-AF65-F5344CB8AC3E}">
        <p14:creationId xmlns:p14="http://schemas.microsoft.com/office/powerpoint/2010/main" val="4059501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AAF59B-8946-4952-B904-90459EFFE32D}"/>
              </a:ext>
            </a:extLst>
          </p:cNvPr>
          <p:cNvPicPr>
            <a:picLocks noChangeAspect="1"/>
          </p:cNvPicPr>
          <p:nvPr/>
        </p:nvPicPr>
        <p:blipFill>
          <a:blip r:embed="rId3"/>
          <a:stretch>
            <a:fillRect/>
          </a:stretch>
        </p:blipFill>
        <p:spPr>
          <a:xfrm>
            <a:off x="300037" y="165100"/>
            <a:ext cx="7172325" cy="533400"/>
          </a:xfrm>
          <a:prstGeom prst="rect">
            <a:avLst/>
          </a:prstGeom>
        </p:spPr>
      </p:pic>
      <p:pic>
        <p:nvPicPr>
          <p:cNvPr id="3" name="Picture 2">
            <a:extLst>
              <a:ext uri="{FF2B5EF4-FFF2-40B4-BE49-F238E27FC236}">
                <a16:creationId xmlns:a16="http://schemas.microsoft.com/office/drawing/2014/main" id="{759EACF0-7E9D-4C1A-B6B4-1D77D4045A06}"/>
              </a:ext>
            </a:extLst>
          </p:cNvPr>
          <p:cNvPicPr>
            <a:picLocks noChangeAspect="1"/>
          </p:cNvPicPr>
          <p:nvPr/>
        </p:nvPicPr>
        <p:blipFill>
          <a:blip r:embed="rId4"/>
          <a:stretch>
            <a:fillRect/>
          </a:stretch>
        </p:blipFill>
        <p:spPr>
          <a:xfrm>
            <a:off x="0" y="2631558"/>
            <a:ext cx="9144000" cy="1594884"/>
          </a:xfrm>
          <a:prstGeom prst="rect">
            <a:avLst/>
          </a:prstGeom>
        </p:spPr>
      </p:pic>
    </p:spTree>
    <p:extLst>
      <p:ext uri="{BB962C8B-B14F-4D97-AF65-F5344CB8AC3E}">
        <p14:creationId xmlns:p14="http://schemas.microsoft.com/office/powerpoint/2010/main" val="1278777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2BB5D5-3132-4271-B60D-1FDF06E489E0}"/>
              </a:ext>
            </a:extLst>
          </p:cNvPr>
          <p:cNvPicPr>
            <a:picLocks noChangeAspect="1"/>
          </p:cNvPicPr>
          <p:nvPr/>
        </p:nvPicPr>
        <p:blipFill>
          <a:blip r:embed="rId2"/>
          <a:stretch>
            <a:fillRect/>
          </a:stretch>
        </p:blipFill>
        <p:spPr>
          <a:xfrm>
            <a:off x="0" y="0"/>
            <a:ext cx="9144000" cy="2186085"/>
          </a:xfrm>
          <a:prstGeom prst="rect">
            <a:avLst/>
          </a:prstGeom>
        </p:spPr>
      </p:pic>
      <p:pic>
        <p:nvPicPr>
          <p:cNvPr id="3" name="Picture 2">
            <a:extLst>
              <a:ext uri="{FF2B5EF4-FFF2-40B4-BE49-F238E27FC236}">
                <a16:creationId xmlns:a16="http://schemas.microsoft.com/office/drawing/2014/main" id="{A3ACC6C9-B4AB-4576-972F-5046082A38A1}"/>
              </a:ext>
            </a:extLst>
          </p:cNvPr>
          <p:cNvPicPr>
            <a:picLocks noChangeAspect="1"/>
          </p:cNvPicPr>
          <p:nvPr/>
        </p:nvPicPr>
        <p:blipFill>
          <a:blip r:embed="rId3"/>
          <a:stretch>
            <a:fillRect/>
          </a:stretch>
        </p:blipFill>
        <p:spPr>
          <a:xfrm>
            <a:off x="0" y="2617028"/>
            <a:ext cx="9144000" cy="1014343"/>
          </a:xfrm>
          <a:prstGeom prst="rect">
            <a:avLst/>
          </a:prstGeom>
        </p:spPr>
      </p:pic>
      <p:pic>
        <p:nvPicPr>
          <p:cNvPr id="4" name="Picture 3">
            <a:extLst>
              <a:ext uri="{FF2B5EF4-FFF2-40B4-BE49-F238E27FC236}">
                <a16:creationId xmlns:a16="http://schemas.microsoft.com/office/drawing/2014/main" id="{D216EE47-34E2-4059-BCC7-4EE460B87313}"/>
              </a:ext>
            </a:extLst>
          </p:cNvPr>
          <p:cNvPicPr>
            <a:picLocks noChangeAspect="1"/>
          </p:cNvPicPr>
          <p:nvPr/>
        </p:nvPicPr>
        <p:blipFill>
          <a:blip r:embed="rId4"/>
          <a:stretch>
            <a:fillRect/>
          </a:stretch>
        </p:blipFill>
        <p:spPr>
          <a:xfrm>
            <a:off x="0" y="4226442"/>
            <a:ext cx="9144000" cy="1594884"/>
          </a:xfrm>
          <a:prstGeom prst="rect">
            <a:avLst/>
          </a:prstGeom>
        </p:spPr>
      </p:pic>
    </p:spTree>
    <p:extLst>
      <p:ext uri="{BB962C8B-B14F-4D97-AF65-F5344CB8AC3E}">
        <p14:creationId xmlns:p14="http://schemas.microsoft.com/office/powerpoint/2010/main" val="28811648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3C339E4-6A27-4207-BFC6-823E233596B8}"/>
              </a:ext>
            </a:extLst>
          </p:cNvPr>
          <p:cNvSpPr/>
          <p:nvPr/>
        </p:nvSpPr>
        <p:spPr>
          <a:xfrm>
            <a:off x="520700" y="1263650"/>
            <a:ext cx="10541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A</a:t>
            </a:r>
          </a:p>
        </p:txBody>
      </p:sp>
      <p:sp>
        <p:nvSpPr>
          <p:cNvPr id="3" name="Oval 2">
            <a:extLst>
              <a:ext uri="{FF2B5EF4-FFF2-40B4-BE49-F238E27FC236}">
                <a16:creationId xmlns:a16="http://schemas.microsoft.com/office/drawing/2014/main" id="{82C53AAF-3570-47FB-8DC1-D8C27368C3B7}"/>
              </a:ext>
            </a:extLst>
          </p:cNvPr>
          <p:cNvSpPr/>
          <p:nvPr/>
        </p:nvSpPr>
        <p:spPr>
          <a:xfrm>
            <a:off x="520700" y="3263900"/>
            <a:ext cx="10541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B</a:t>
            </a:r>
          </a:p>
        </p:txBody>
      </p:sp>
      <p:sp>
        <p:nvSpPr>
          <p:cNvPr id="5" name="Oval 4">
            <a:extLst>
              <a:ext uri="{FF2B5EF4-FFF2-40B4-BE49-F238E27FC236}">
                <a16:creationId xmlns:a16="http://schemas.microsoft.com/office/drawing/2014/main" id="{87AD6F83-8BAC-4436-9ADA-609E5770605D}"/>
              </a:ext>
            </a:extLst>
          </p:cNvPr>
          <p:cNvSpPr/>
          <p:nvPr/>
        </p:nvSpPr>
        <p:spPr>
          <a:xfrm>
            <a:off x="4070350" y="3282950"/>
            <a:ext cx="10541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C</a:t>
            </a:r>
          </a:p>
        </p:txBody>
      </p:sp>
      <p:sp>
        <p:nvSpPr>
          <p:cNvPr id="6" name="Oval 5">
            <a:extLst>
              <a:ext uri="{FF2B5EF4-FFF2-40B4-BE49-F238E27FC236}">
                <a16:creationId xmlns:a16="http://schemas.microsoft.com/office/drawing/2014/main" id="{E8BFB563-B39A-4A7A-8EE4-FCA0B978BB2F}"/>
              </a:ext>
            </a:extLst>
          </p:cNvPr>
          <p:cNvSpPr/>
          <p:nvPr/>
        </p:nvSpPr>
        <p:spPr>
          <a:xfrm>
            <a:off x="6985001" y="3282950"/>
            <a:ext cx="10541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D</a:t>
            </a:r>
          </a:p>
        </p:txBody>
      </p:sp>
      <p:cxnSp>
        <p:nvCxnSpPr>
          <p:cNvPr id="9" name="Straight Arrow Connector 8">
            <a:extLst>
              <a:ext uri="{FF2B5EF4-FFF2-40B4-BE49-F238E27FC236}">
                <a16:creationId xmlns:a16="http://schemas.microsoft.com/office/drawing/2014/main" id="{D3F2BC78-01D8-44B9-BFE5-C76DBFC6AA20}"/>
              </a:ext>
            </a:extLst>
          </p:cNvPr>
          <p:cNvCxnSpPr>
            <a:cxnSpLocks/>
            <a:endCxn id="5" idx="0"/>
          </p:cNvCxnSpPr>
          <p:nvPr/>
        </p:nvCxnSpPr>
        <p:spPr>
          <a:xfrm>
            <a:off x="4572000" y="2052079"/>
            <a:ext cx="25400" cy="1230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1F94CE7-ACB7-440E-AF26-3CC41DA6085C}"/>
              </a:ext>
            </a:extLst>
          </p:cNvPr>
          <p:cNvCxnSpPr>
            <a:cxnSpLocks/>
          </p:cNvCxnSpPr>
          <p:nvPr/>
        </p:nvCxnSpPr>
        <p:spPr>
          <a:xfrm>
            <a:off x="7537450" y="2052079"/>
            <a:ext cx="0" cy="12118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7E9F96C-47FB-4627-963C-3E194EE04F21}"/>
              </a:ext>
            </a:extLst>
          </p:cNvPr>
          <p:cNvCxnSpPr/>
          <p:nvPr/>
        </p:nvCxnSpPr>
        <p:spPr>
          <a:xfrm>
            <a:off x="1047750" y="2178050"/>
            <a:ext cx="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C603B609-C183-4464-8CC8-2CD2D4EF34A1}"/>
              </a:ext>
            </a:extLst>
          </p:cNvPr>
          <p:cNvSpPr/>
          <p:nvPr/>
        </p:nvSpPr>
        <p:spPr>
          <a:xfrm>
            <a:off x="-31955" y="4894818"/>
            <a:ext cx="4019755" cy="369332"/>
          </a:xfrm>
          <a:prstGeom prst="rect">
            <a:avLst/>
          </a:prstGeom>
        </p:spPr>
        <p:txBody>
          <a:bodyPr wrap="none">
            <a:spAutoFit/>
          </a:bodyPr>
          <a:lstStyle/>
          <a:p>
            <a:r>
              <a:rPr lang="en-CA" dirty="0"/>
              <a:t>B = FILTER A BY country=='United States';</a:t>
            </a:r>
          </a:p>
        </p:txBody>
      </p:sp>
      <p:sp>
        <p:nvSpPr>
          <p:cNvPr id="13" name="Rectangle 12">
            <a:extLst>
              <a:ext uri="{FF2B5EF4-FFF2-40B4-BE49-F238E27FC236}">
                <a16:creationId xmlns:a16="http://schemas.microsoft.com/office/drawing/2014/main" id="{526C337E-15D8-4F31-8F53-4F0B6BFC3BB0}"/>
              </a:ext>
            </a:extLst>
          </p:cNvPr>
          <p:cNvSpPr/>
          <p:nvPr/>
        </p:nvSpPr>
        <p:spPr>
          <a:xfrm>
            <a:off x="2633309" y="4310619"/>
            <a:ext cx="3621441" cy="369332"/>
          </a:xfrm>
          <a:prstGeom prst="rect">
            <a:avLst/>
          </a:prstGeom>
        </p:spPr>
        <p:txBody>
          <a:bodyPr wrap="none">
            <a:spAutoFit/>
          </a:bodyPr>
          <a:lstStyle/>
          <a:p>
            <a:r>
              <a:rPr lang="en-CA" dirty="0"/>
              <a:t>C = FILTER A BY country=='Germany';</a:t>
            </a:r>
          </a:p>
        </p:txBody>
      </p:sp>
      <p:sp>
        <p:nvSpPr>
          <p:cNvPr id="14" name="Rectangle 13">
            <a:extLst>
              <a:ext uri="{FF2B5EF4-FFF2-40B4-BE49-F238E27FC236}">
                <a16:creationId xmlns:a16="http://schemas.microsoft.com/office/drawing/2014/main" id="{25989093-0638-4E89-B4A6-717533362F25}"/>
              </a:ext>
            </a:extLst>
          </p:cNvPr>
          <p:cNvSpPr/>
          <p:nvPr/>
        </p:nvSpPr>
        <p:spPr>
          <a:xfrm>
            <a:off x="4835406" y="4805921"/>
            <a:ext cx="4299190" cy="369332"/>
          </a:xfrm>
          <a:prstGeom prst="rect">
            <a:avLst/>
          </a:prstGeom>
        </p:spPr>
        <p:txBody>
          <a:bodyPr wrap="none">
            <a:spAutoFit/>
          </a:bodyPr>
          <a:lstStyle/>
          <a:p>
            <a:r>
              <a:rPr lang="en-CA" dirty="0"/>
              <a:t>D = FILTER A BY country=='United Kingdom';</a:t>
            </a:r>
          </a:p>
        </p:txBody>
      </p:sp>
      <p:sp>
        <p:nvSpPr>
          <p:cNvPr id="15" name="Rectangle 14">
            <a:extLst>
              <a:ext uri="{FF2B5EF4-FFF2-40B4-BE49-F238E27FC236}">
                <a16:creationId xmlns:a16="http://schemas.microsoft.com/office/drawing/2014/main" id="{6F387485-A287-4574-B637-00F5AA514493}"/>
              </a:ext>
            </a:extLst>
          </p:cNvPr>
          <p:cNvSpPr/>
          <p:nvPr/>
        </p:nvSpPr>
        <p:spPr>
          <a:xfrm>
            <a:off x="520700" y="5796002"/>
            <a:ext cx="1090107" cy="369332"/>
          </a:xfrm>
          <a:prstGeom prst="rect">
            <a:avLst/>
          </a:prstGeom>
        </p:spPr>
        <p:txBody>
          <a:bodyPr wrap="none">
            <a:spAutoFit/>
          </a:bodyPr>
          <a:lstStyle/>
          <a:p>
            <a:r>
              <a:rPr lang="en-CA" dirty="0"/>
              <a:t> One DAG</a:t>
            </a:r>
          </a:p>
        </p:txBody>
      </p:sp>
      <p:sp>
        <p:nvSpPr>
          <p:cNvPr id="16" name="Rectangle 15">
            <a:extLst>
              <a:ext uri="{FF2B5EF4-FFF2-40B4-BE49-F238E27FC236}">
                <a16:creationId xmlns:a16="http://schemas.microsoft.com/office/drawing/2014/main" id="{14397209-025E-4536-9E8D-9190DEEB271B}"/>
              </a:ext>
            </a:extLst>
          </p:cNvPr>
          <p:cNvSpPr/>
          <p:nvPr/>
        </p:nvSpPr>
        <p:spPr>
          <a:xfrm>
            <a:off x="3969796" y="5801836"/>
            <a:ext cx="1090107" cy="369332"/>
          </a:xfrm>
          <a:prstGeom prst="rect">
            <a:avLst/>
          </a:prstGeom>
        </p:spPr>
        <p:txBody>
          <a:bodyPr wrap="none">
            <a:spAutoFit/>
          </a:bodyPr>
          <a:lstStyle/>
          <a:p>
            <a:r>
              <a:rPr lang="en-CA" dirty="0"/>
              <a:t> One DAG</a:t>
            </a:r>
          </a:p>
        </p:txBody>
      </p:sp>
      <p:sp>
        <p:nvSpPr>
          <p:cNvPr id="17" name="Rectangle 16">
            <a:extLst>
              <a:ext uri="{FF2B5EF4-FFF2-40B4-BE49-F238E27FC236}">
                <a16:creationId xmlns:a16="http://schemas.microsoft.com/office/drawing/2014/main" id="{E02B0600-5FA5-43C4-A1DC-F2D9D1A4991B}"/>
              </a:ext>
            </a:extLst>
          </p:cNvPr>
          <p:cNvSpPr/>
          <p:nvPr/>
        </p:nvSpPr>
        <p:spPr>
          <a:xfrm>
            <a:off x="6948994" y="5796002"/>
            <a:ext cx="1090107" cy="369332"/>
          </a:xfrm>
          <a:prstGeom prst="rect">
            <a:avLst/>
          </a:prstGeom>
        </p:spPr>
        <p:txBody>
          <a:bodyPr wrap="none">
            <a:spAutoFit/>
          </a:bodyPr>
          <a:lstStyle/>
          <a:p>
            <a:r>
              <a:rPr lang="en-CA" dirty="0"/>
              <a:t> One DAG</a:t>
            </a:r>
          </a:p>
        </p:txBody>
      </p:sp>
      <p:sp>
        <p:nvSpPr>
          <p:cNvPr id="22" name="Oval 21">
            <a:extLst>
              <a:ext uri="{FF2B5EF4-FFF2-40B4-BE49-F238E27FC236}">
                <a16:creationId xmlns:a16="http://schemas.microsoft.com/office/drawing/2014/main" id="{52331259-89B0-45E4-8B8D-BBD69F3C629D}"/>
              </a:ext>
            </a:extLst>
          </p:cNvPr>
          <p:cNvSpPr/>
          <p:nvPr/>
        </p:nvSpPr>
        <p:spPr>
          <a:xfrm>
            <a:off x="4070350" y="1139457"/>
            <a:ext cx="10541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A</a:t>
            </a:r>
          </a:p>
        </p:txBody>
      </p:sp>
      <p:sp>
        <p:nvSpPr>
          <p:cNvPr id="23" name="Oval 22">
            <a:extLst>
              <a:ext uri="{FF2B5EF4-FFF2-40B4-BE49-F238E27FC236}">
                <a16:creationId xmlns:a16="http://schemas.microsoft.com/office/drawing/2014/main" id="{988E9F06-F3DA-4AA9-8A96-498709C75D9C}"/>
              </a:ext>
            </a:extLst>
          </p:cNvPr>
          <p:cNvSpPr/>
          <p:nvPr/>
        </p:nvSpPr>
        <p:spPr>
          <a:xfrm>
            <a:off x="6915150" y="1128154"/>
            <a:ext cx="10541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A</a:t>
            </a:r>
          </a:p>
        </p:txBody>
      </p:sp>
    </p:spTree>
    <p:extLst>
      <p:ext uri="{BB962C8B-B14F-4D97-AF65-F5344CB8AC3E}">
        <p14:creationId xmlns:p14="http://schemas.microsoft.com/office/powerpoint/2010/main" val="2795664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4925EC-E445-4ECC-A184-7BFD4F2CA983}"/>
              </a:ext>
            </a:extLst>
          </p:cNvPr>
          <p:cNvSpPr/>
          <p:nvPr/>
        </p:nvSpPr>
        <p:spPr>
          <a:xfrm>
            <a:off x="418921" y="297934"/>
            <a:ext cx="851515" cy="369332"/>
          </a:xfrm>
          <a:prstGeom prst="rect">
            <a:avLst/>
          </a:prstGeom>
        </p:spPr>
        <p:txBody>
          <a:bodyPr wrap="none">
            <a:spAutoFit/>
          </a:bodyPr>
          <a:lstStyle/>
          <a:p>
            <a:r>
              <a:rPr lang="en-CA" b="1" i="1" dirty="0">
                <a:solidFill>
                  <a:srgbClr val="FF0000"/>
                </a:solidFill>
                <a:latin typeface="Times New Roman" panose="02020603050405020304" pitchFamily="18" charset="0"/>
                <a:cs typeface="Times New Roman" panose="02020603050405020304" pitchFamily="18" charset="0"/>
              </a:rPr>
              <a:t>SPLIT</a:t>
            </a:r>
          </a:p>
        </p:txBody>
      </p:sp>
      <p:pic>
        <p:nvPicPr>
          <p:cNvPr id="3" name="Picture 2">
            <a:extLst>
              <a:ext uri="{FF2B5EF4-FFF2-40B4-BE49-F238E27FC236}">
                <a16:creationId xmlns:a16="http://schemas.microsoft.com/office/drawing/2014/main" id="{BB69BFDB-9072-4B71-99B7-E87F22BCD4D7}"/>
              </a:ext>
            </a:extLst>
          </p:cNvPr>
          <p:cNvPicPr>
            <a:picLocks noChangeAspect="1"/>
          </p:cNvPicPr>
          <p:nvPr/>
        </p:nvPicPr>
        <p:blipFill>
          <a:blip r:embed="rId3"/>
          <a:stretch>
            <a:fillRect/>
          </a:stretch>
        </p:blipFill>
        <p:spPr>
          <a:xfrm>
            <a:off x="271462" y="911225"/>
            <a:ext cx="5476875" cy="1047750"/>
          </a:xfrm>
          <a:prstGeom prst="rect">
            <a:avLst/>
          </a:prstGeom>
        </p:spPr>
      </p:pic>
      <p:pic>
        <p:nvPicPr>
          <p:cNvPr id="4" name="Picture 3">
            <a:extLst>
              <a:ext uri="{FF2B5EF4-FFF2-40B4-BE49-F238E27FC236}">
                <a16:creationId xmlns:a16="http://schemas.microsoft.com/office/drawing/2014/main" id="{ECDAB0C2-2ADA-479D-9C94-D7E4321762C4}"/>
              </a:ext>
            </a:extLst>
          </p:cNvPr>
          <p:cNvPicPr>
            <a:picLocks noChangeAspect="1"/>
          </p:cNvPicPr>
          <p:nvPr/>
        </p:nvPicPr>
        <p:blipFill>
          <a:blip r:embed="rId4"/>
          <a:stretch>
            <a:fillRect/>
          </a:stretch>
        </p:blipFill>
        <p:spPr>
          <a:xfrm>
            <a:off x="0" y="2175891"/>
            <a:ext cx="9144000" cy="2723135"/>
          </a:xfrm>
          <a:prstGeom prst="rect">
            <a:avLst/>
          </a:prstGeom>
        </p:spPr>
      </p:pic>
    </p:spTree>
    <p:extLst>
      <p:ext uri="{BB962C8B-B14F-4D97-AF65-F5344CB8AC3E}">
        <p14:creationId xmlns:p14="http://schemas.microsoft.com/office/powerpoint/2010/main" val="1644671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33637D-3D5A-48A5-AD0B-D79B780BBEFC}"/>
              </a:ext>
            </a:extLst>
          </p:cNvPr>
          <p:cNvPicPr>
            <a:picLocks noChangeAspect="1"/>
          </p:cNvPicPr>
          <p:nvPr/>
        </p:nvPicPr>
        <p:blipFill>
          <a:blip r:embed="rId3"/>
          <a:stretch>
            <a:fillRect/>
          </a:stretch>
        </p:blipFill>
        <p:spPr>
          <a:xfrm>
            <a:off x="0" y="130103"/>
            <a:ext cx="9144000" cy="1957072"/>
          </a:xfrm>
          <a:prstGeom prst="rect">
            <a:avLst/>
          </a:prstGeom>
        </p:spPr>
      </p:pic>
      <p:pic>
        <p:nvPicPr>
          <p:cNvPr id="3" name="Picture 2">
            <a:extLst>
              <a:ext uri="{FF2B5EF4-FFF2-40B4-BE49-F238E27FC236}">
                <a16:creationId xmlns:a16="http://schemas.microsoft.com/office/drawing/2014/main" id="{44C34B2E-5055-4967-A598-7C5BE29250E5}"/>
              </a:ext>
            </a:extLst>
          </p:cNvPr>
          <p:cNvPicPr>
            <a:picLocks noChangeAspect="1"/>
          </p:cNvPicPr>
          <p:nvPr/>
        </p:nvPicPr>
        <p:blipFill>
          <a:blip r:embed="rId4"/>
          <a:stretch>
            <a:fillRect/>
          </a:stretch>
        </p:blipFill>
        <p:spPr>
          <a:xfrm>
            <a:off x="0" y="2163375"/>
            <a:ext cx="9144000" cy="1694250"/>
          </a:xfrm>
          <a:prstGeom prst="rect">
            <a:avLst/>
          </a:prstGeom>
        </p:spPr>
      </p:pic>
      <p:sp>
        <p:nvSpPr>
          <p:cNvPr id="4" name="Oval 3">
            <a:extLst>
              <a:ext uri="{FF2B5EF4-FFF2-40B4-BE49-F238E27FC236}">
                <a16:creationId xmlns:a16="http://schemas.microsoft.com/office/drawing/2014/main" id="{EC2F91CF-F311-451E-955F-C7BBA3A6D23F}"/>
              </a:ext>
            </a:extLst>
          </p:cNvPr>
          <p:cNvSpPr/>
          <p:nvPr/>
        </p:nvSpPr>
        <p:spPr>
          <a:xfrm>
            <a:off x="3291840" y="3943349"/>
            <a:ext cx="1171956" cy="8286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A</a:t>
            </a:r>
          </a:p>
        </p:txBody>
      </p:sp>
      <p:sp>
        <p:nvSpPr>
          <p:cNvPr id="5" name="Oval 4">
            <a:extLst>
              <a:ext uri="{FF2B5EF4-FFF2-40B4-BE49-F238E27FC236}">
                <a16:creationId xmlns:a16="http://schemas.microsoft.com/office/drawing/2014/main" id="{2E974E94-2EA2-4D44-826D-57EAFFC17DC6}"/>
              </a:ext>
            </a:extLst>
          </p:cNvPr>
          <p:cNvSpPr/>
          <p:nvPr/>
        </p:nvSpPr>
        <p:spPr>
          <a:xfrm>
            <a:off x="1456944" y="5943600"/>
            <a:ext cx="1171956"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B</a:t>
            </a:r>
          </a:p>
        </p:txBody>
      </p:sp>
      <p:cxnSp>
        <p:nvCxnSpPr>
          <p:cNvPr id="6" name="Straight Arrow Connector 5">
            <a:extLst>
              <a:ext uri="{FF2B5EF4-FFF2-40B4-BE49-F238E27FC236}">
                <a16:creationId xmlns:a16="http://schemas.microsoft.com/office/drawing/2014/main" id="{92B9E167-0020-470A-8CE0-E59938C55DB1}"/>
              </a:ext>
            </a:extLst>
          </p:cNvPr>
          <p:cNvCxnSpPr>
            <a:cxnSpLocks/>
            <a:stCxn id="4" idx="4"/>
          </p:cNvCxnSpPr>
          <p:nvPr/>
        </p:nvCxnSpPr>
        <p:spPr>
          <a:xfrm flipH="1">
            <a:off x="2101850" y="4772024"/>
            <a:ext cx="1775968" cy="11715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CE9329CE-1B0F-403D-B1E2-061B8FCEA734}"/>
              </a:ext>
            </a:extLst>
          </p:cNvPr>
          <p:cNvSpPr/>
          <p:nvPr/>
        </p:nvSpPr>
        <p:spPr>
          <a:xfrm>
            <a:off x="3291840" y="5943600"/>
            <a:ext cx="1171956"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C</a:t>
            </a:r>
          </a:p>
        </p:txBody>
      </p:sp>
      <p:cxnSp>
        <p:nvCxnSpPr>
          <p:cNvPr id="8" name="Straight Arrow Connector 7">
            <a:extLst>
              <a:ext uri="{FF2B5EF4-FFF2-40B4-BE49-F238E27FC236}">
                <a16:creationId xmlns:a16="http://schemas.microsoft.com/office/drawing/2014/main" id="{DA695853-F7AF-4918-A83F-2D904509DDE1}"/>
              </a:ext>
            </a:extLst>
          </p:cNvPr>
          <p:cNvCxnSpPr>
            <a:cxnSpLocks/>
          </p:cNvCxnSpPr>
          <p:nvPr/>
        </p:nvCxnSpPr>
        <p:spPr>
          <a:xfrm>
            <a:off x="3936746" y="4857750"/>
            <a:ext cx="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6536EF0B-DDB1-4278-9938-156DDDF3725C}"/>
              </a:ext>
            </a:extLst>
          </p:cNvPr>
          <p:cNvSpPr/>
          <p:nvPr/>
        </p:nvSpPr>
        <p:spPr>
          <a:xfrm>
            <a:off x="5579366" y="5943600"/>
            <a:ext cx="1171956"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D</a:t>
            </a:r>
          </a:p>
        </p:txBody>
      </p:sp>
      <p:cxnSp>
        <p:nvCxnSpPr>
          <p:cNvPr id="10" name="Straight Arrow Connector 9">
            <a:extLst>
              <a:ext uri="{FF2B5EF4-FFF2-40B4-BE49-F238E27FC236}">
                <a16:creationId xmlns:a16="http://schemas.microsoft.com/office/drawing/2014/main" id="{0C56CEAC-B48C-47A0-9F01-F7CE77C11C25}"/>
              </a:ext>
            </a:extLst>
          </p:cNvPr>
          <p:cNvCxnSpPr>
            <a:cxnSpLocks/>
            <a:stCxn id="4" idx="4"/>
          </p:cNvCxnSpPr>
          <p:nvPr/>
        </p:nvCxnSpPr>
        <p:spPr>
          <a:xfrm>
            <a:off x="3877818" y="4772024"/>
            <a:ext cx="2346454" cy="11715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6979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BD6428-B96A-4E66-820A-0A205E5E2A3B}"/>
              </a:ext>
            </a:extLst>
          </p:cNvPr>
          <p:cNvPicPr>
            <a:picLocks noChangeAspect="1"/>
          </p:cNvPicPr>
          <p:nvPr/>
        </p:nvPicPr>
        <p:blipFill rotWithShape="1">
          <a:blip r:embed="rId3"/>
          <a:srcRect t="38844"/>
          <a:stretch/>
        </p:blipFill>
        <p:spPr>
          <a:xfrm>
            <a:off x="590549" y="1628774"/>
            <a:ext cx="7400017" cy="2847975"/>
          </a:xfrm>
          <a:prstGeom prst="rect">
            <a:avLst/>
          </a:prstGeom>
        </p:spPr>
      </p:pic>
    </p:spTree>
    <p:extLst>
      <p:ext uri="{BB962C8B-B14F-4D97-AF65-F5344CB8AC3E}">
        <p14:creationId xmlns:p14="http://schemas.microsoft.com/office/powerpoint/2010/main" val="2426562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1CD9987-AF27-4F90-884F-D135540A2EDD}"/>
              </a:ext>
            </a:extLst>
          </p:cNvPr>
          <p:cNvPicPr>
            <a:picLocks noChangeAspect="1"/>
          </p:cNvPicPr>
          <p:nvPr/>
        </p:nvPicPr>
        <p:blipFill>
          <a:blip r:embed="rId3"/>
          <a:stretch>
            <a:fillRect/>
          </a:stretch>
        </p:blipFill>
        <p:spPr>
          <a:xfrm>
            <a:off x="236220" y="329946"/>
            <a:ext cx="7086600" cy="419100"/>
          </a:xfrm>
          <a:prstGeom prst="rect">
            <a:avLst/>
          </a:prstGeom>
        </p:spPr>
      </p:pic>
      <p:pic>
        <p:nvPicPr>
          <p:cNvPr id="15" name="Picture 14">
            <a:extLst>
              <a:ext uri="{FF2B5EF4-FFF2-40B4-BE49-F238E27FC236}">
                <a16:creationId xmlns:a16="http://schemas.microsoft.com/office/drawing/2014/main" id="{DBCE80CD-4FBA-401C-B0CA-ED435B94552B}"/>
              </a:ext>
            </a:extLst>
          </p:cNvPr>
          <p:cNvPicPr>
            <a:picLocks noChangeAspect="1"/>
          </p:cNvPicPr>
          <p:nvPr/>
        </p:nvPicPr>
        <p:blipFill>
          <a:blip r:embed="rId4"/>
          <a:stretch>
            <a:fillRect/>
          </a:stretch>
        </p:blipFill>
        <p:spPr>
          <a:xfrm>
            <a:off x="200025" y="2128837"/>
            <a:ext cx="8743950" cy="2600325"/>
          </a:xfrm>
          <a:prstGeom prst="rect">
            <a:avLst/>
          </a:prstGeom>
        </p:spPr>
      </p:pic>
    </p:spTree>
    <p:extLst>
      <p:ext uri="{BB962C8B-B14F-4D97-AF65-F5344CB8AC3E}">
        <p14:creationId xmlns:p14="http://schemas.microsoft.com/office/powerpoint/2010/main" val="1572591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latin typeface="Times New Roman" panose="02020603050405020304" pitchFamily="18" charset="0"/>
                <a:cs typeface="Times New Roman" panose="02020603050405020304" pitchFamily="18" charset="0"/>
              </a:rPr>
              <a:t>Commonly Used Functions</a:t>
            </a:r>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Evaluation Functions</a:t>
            </a:r>
          </a:p>
          <a:p>
            <a:pPr lvl="1"/>
            <a:r>
              <a:rPr lang="en-US" sz="2000" dirty="0">
                <a:latin typeface="Times New Roman" panose="02020603050405020304" pitchFamily="18" charset="0"/>
                <a:cs typeface="Times New Roman" panose="02020603050405020304" pitchFamily="18" charset="0"/>
              </a:rPr>
              <a:t>AVG, COUNT, MAX, MIN, SIZE, SUM, TOKENIZE</a:t>
            </a:r>
          </a:p>
          <a:p>
            <a:r>
              <a:rPr lang="en-US" sz="2000" dirty="0">
                <a:latin typeface="Times New Roman" panose="02020603050405020304" pitchFamily="18" charset="0"/>
                <a:cs typeface="Times New Roman" panose="02020603050405020304" pitchFamily="18" charset="0"/>
              </a:rPr>
              <a:t>String Functions</a:t>
            </a:r>
          </a:p>
          <a:p>
            <a:pPr lvl="1"/>
            <a:r>
              <a:rPr lang="en-US" sz="2000" dirty="0">
                <a:latin typeface="Times New Roman" panose="02020603050405020304" pitchFamily="18" charset="0"/>
                <a:cs typeface="Times New Roman" panose="02020603050405020304" pitchFamily="18" charset="0"/>
              </a:rPr>
              <a:t>STARTSWITH, ENDSWITH, LOWER, UPPER, LTRIM, RTRIM, TRIM, REGEX_EXTRACT</a:t>
            </a:r>
          </a:p>
          <a:p>
            <a:r>
              <a:rPr lang="en-US" sz="2000" dirty="0" err="1">
                <a:latin typeface="Times New Roman" panose="02020603050405020304" pitchFamily="18" charset="0"/>
                <a:cs typeface="Times New Roman" panose="02020603050405020304" pitchFamily="18" charset="0"/>
              </a:rPr>
              <a:t>Datetime</a:t>
            </a:r>
            <a:r>
              <a:rPr lang="en-US" sz="2000" dirty="0">
                <a:latin typeface="Times New Roman" panose="02020603050405020304" pitchFamily="18" charset="0"/>
                <a:cs typeface="Times New Roman" panose="02020603050405020304" pitchFamily="18" charset="0"/>
              </a:rPr>
              <a:t> Functions</a:t>
            </a:r>
          </a:p>
          <a:p>
            <a:pPr lvl="1"/>
            <a:r>
              <a:rPr lang="en-US" sz="2000" dirty="0" err="1">
                <a:latin typeface="Times New Roman" panose="02020603050405020304" pitchFamily="18" charset="0"/>
                <a:cs typeface="Times New Roman" panose="02020603050405020304" pitchFamily="18" charset="0"/>
              </a:rPr>
              <a:t>CurrentTime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DaysBetween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GetDay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GetHour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GetMinute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ToDate</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Mathematical Functions</a:t>
            </a:r>
          </a:p>
          <a:p>
            <a:pPr lvl="1"/>
            <a:r>
              <a:rPr lang="en-US" sz="2000" dirty="0">
                <a:latin typeface="Times New Roman" panose="02020603050405020304" pitchFamily="18" charset="0"/>
                <a:cs typeface="Times New Roman" panose="02020603050405020304" pitchFamily="18" charset="0"/>
              </a:rPr>
              <a:t>ABS, CEIL, EXP, FLOOR, LOG, RANDOM, ROUND</a:t>
            </a:r>
          </a:p>
        </p:txBody>
      </p:sp>
    </p:spTree>
    <p:extLst>
      <p:ext uri="{BB962C8B-B14F-4D97-AF65-F5344CB8AC3E}">
        <p14:creationId xmlns:p14="http://schemas.microsoft.com/office/powerpoint/2010/main" val="15875470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FE6E37-103B-4177-A55C-0E1E8F1754A4}"/>
              </a:ext>
            </a:extLst>
          </p:cNvPr>
          <p:cNvPicPr>
            <a:picLocks noChangeAspect="1"/>
          </p:cNvPicPr>
          <p:nvPr/>
        </p:nvPicPr>
        <p:blipFill>
          <a:blip r:embed="rId2"/>
          <a:stretch>
            <a:fillRect/>
          </a:stretch>
        </p:blipFill>
        <p:spPr>
          <a:xfrm>
            <a:off x="2061904" y="0"/>
            <a:ext cx="5020191" cy="6858000"/>
          </a:xfrm>
          <a:prstGeom prst="rect">
            <a:avLst/>
          </a:prstGeom>
        </p:spPr>
      </p:pic>
    </p:spTree>
    <p:extLst>
      <p:ext uri="{BB962C8B-B14F-4D97-AF65-F5344CB8AC3E}">
        <p14:creationId xmlns:p14="http://schemas.microsoft.com/office/powerpoint/2010/main" val="928033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DCF1AA-3D18-4F08-94E8-4852BAAF7D6D}"/>
              </a:ext>
            </a:extLst>
          </p:cNvPr>
          <p:cNvPicPr>
            <a:picLocks noChangeAspect="1"/>
          </p:cNvPicPr>
          <p:nvPr/>
        </p:nvPicPr>
        <p:blipFill>
          <a:blip r:embed="rId3"/>
          <a:stretch>
            <a:fillRect/>
          </a:stretch>
        </p:blipFill>
        <p:spPr>
          <a:xfrm>
            <a:off x="4324350" y="3343275"/>
            <a:ext cx="495300" cy="171450"/>
          </a:xfrm>
          <a:prstGeom prst="rect">
            <a:avLst/>
          </a:prstGeom>
        </p:spPr>
      </p:pic>
      <p:pic>
        <p:nvPicPr>
          <p:cNvPr id="5" name="Picture 4">
            <a:extLst>
              <a:ext uri="{FF2B5EF4-FFF2-40B4-BE49-F238E27FC236}">
                <a16:creationId xmlns:a16="http://schemas.microsoft.com/office/drawing/2014/main" id="{F8C3DBA1-FFE4-4668-91D8-DA28CF2815BA}"/>
              </a:ext>
            </a:extLst>
          </p:cNvPr>
          <p:cNvPicPr>
            <a:picLocks noChangeAspect="1"/>
          </p:cNvPicPr>
          <p:nvPr/>
        </p:nvPicPr>
        <p:blipFill>
          <a:blip r:embed="rId4"/>
          <a:stretch>
            <a:fillRect/>
          </a:stretch>
        </p:blipFill>
        <p:spPr>
          <a:xfrm>
            <a:off x="1852613" y="2147887"/>
            <a:ext cx="551830" cy="195263"/>
          </a:xfrm>
          <a:prstGeom prst="rect">
            <a:avLst/>
          </a:prstGeom>
        </p:spPr>
      </p:pic>
      <p:pic>
        <p:nvPicPr>
          <p:cNvPr id="6" name="Picture 5">
            <a:extLst>
              <a:ext uri="{FF2B5EF4-FFF2-40B4-BE49-F238E27FC236}">
                <a16:creationId xmlns:a16="http://schemas.microsoft.com/office/drawing/2014/main" id="{0FF98A91-EBB6-405E-8120-FF90875B877E}"/>
              </a:ext>
            </a:extLst>
          </p:cNvPr>
          <p:cNvPicPr>
            <a:picLocks noChangeAspect="1"/>
          </p:cNvPicPr>
          <p:nvPr/>
        </p:nvPicPr>
        <p:blipFill>
          <a:blip r:embed="rId5"/>
          <a:stretch>
            <a:fillRect/>
          </a:stretch>
        </p:blipFill>
        <p:spPr>
          <a:xfrm>
            <a:off x="0" y="756423"/>
            <a:ext cx="9144000" cy="5173704"/>
          </a:xfrm>
          <a:prstGeom prst="rect">
            <a:avLst/>
          </a:prstGeom>
        </p:spPr>
      </p:pic>
      <p:sp>
        <p:nvSpPr>
          <p:cNvPr id="7" name="Rectangle 6">
            <a:extLst>
              <a:ext uri="{FF2B5EF4-FFF2-40B4-BE49-F238E27FC236}">
                <a16:creationId xmlns:a16="http://schemas.microsoft.com/office/drawing/2014/main" id="{E57872E3-8A2B-4372-B0AA-DF8940A17CB8}"/>
              </a:ext>
            </a:extLst>
          </p:cNvPr>
          <p:cNvSpPr/>
          <p:nvPr/>
        </p:nvSpPr>
        <p:spPr>
          <a:xfrm>
            <a:off x="235766" y="3691"/>
            <a:ext cx="1165704" cy="369332"/>
          </a:xfrm>
          <a:prstGeom prst="rect">
            <a:avLst/>
          </a:prstGeom>
        </p:spPr>
        <p:txBody>
          <a:bodyPr wrap="none">
            <a:spAutoFit/>
          </a:bodyPr>
          <a:lstStyle/>
          <a:p>
            <a:r>
              <a:rPr lang="en-CA" b="1" dirty="0">
                <a:solidFill>
                  <a:srgbClr val="FF0000"/>
                </a:solidFill>
                <a:latin typeface="Times New Roman" panose="02020603050405020304" pitchFamily="18" charset="0"/>
                <a:cs typeface="Times New Roman" panose="02020603050405020304" pitchFamily="18" charset="0"/>
              </a:rPr>
              <a:t>Pig Script</a:t>
            </a:r>
          </a:p>
        </p:txBody>
      </p:sp>
    </p:spTree>
    <p:extLst>
      <p:ext uri="{BB962C8B-B14F-4D97-AF65-F5344CB8AC3E}">
        <p14:creationId xmlns:p14="http://schemas.microsoft.com/office/powerpoint/2010/main" val="3691296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2FCA8D-28B2-451D-A6B2-0920F0BBDE76}"/>
              </a:ext>
            </a:extLst>
          </p:cNvPr>
          <p:cNvPicPr>
            <a:picLocks noChangeAspect="1"/>
          </p:cNvPicPr>
          <p:nvPr/>
        </p:nvPicPr>
        <p:blipFill>
          <a:blip r:embed="rId3"/>
          <a:stretch>
            <a:fillRect/>
          </a:stretch>
        </p:blipFill>
        <p:spPr>
          <a:xfrm>
            <a:off x="0" y="905401"/>
            <a:ext cx="9144000" cy="2380197"/>
          </a:xfrm>
          <a:prstGeom prst="rect">
            <a:avLst/>
          </a:prstGeom>
        </p:spPr>
      </p:pic>
    </p:spTree>
    <p:extLst>
      <p:ext uri="{BB962C8B-B14F-4D97-AF65-F5344CB8AC3E}">
        <p14:creationId xmlns:p14="http://schemas.microsoft.com/office/powerpoint/2010/main" val="429820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CE198B-1AB4-4568-A47D-48B0D56E1787}"/>
              </a:ext>
            </a:extLst>
          </p:cNvPr>
          <p:cNvPicPr>
            <a:picLocks noChangeAspect="1"/>
          </p:cNvPicPr>
          <p:nvPr/>
        </p:nvPicPr>
        <p:blipFill>
          <a:blip r:embed="rId3"/>
          <a:stretch>
            <a:fillRect/>
          </a:stretch>
        </p:blipFill>
        <p:spPr>
          <a:xfrm>
            <a:off x="1537486" y="0"/>
            <a:ext cx="6069027" cy="6858000"/>
          </a:xfrm>
          <a:prstGeom prst="rect">
            <a:avLst/>
          </a:prstGeom>
        </p:spPr>
      </p:pic>
    </p:spTree>
    <p:extLst>
      <p:ext uri="{BB962C8B-B14F-4D97-AF65-F5344CB8AC3E}">
        <p14:creationId xmlns:p14="http://schemas.microsoft.com/office/powerpoint/2010/main" val="18241375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904B1-EFED-4689-9E2A-937985F832F7}"/>
              </a:ext>
            </a:extLst>
          </p:cNvPr>
          <p:cNvPicPr>
            <a:picLocks noChangeAspect="1"/>
          </p:cNvPicPr>
          <p:nvPr/>
        </p:nvPicPr>
        <p:blipFill rotWithShape="1">
          <a:blip r:embed="rId3"/>
          <a:srcRect l="1112"/>
          <a:stretch/>
        </p:blipFill>
        <p:spPr>
          <a:xfrm>
            <a:off x="101600" y="1659736"/>
            <a:ext cx="9042400" cy="2598728"/>
          </a:xfrm>
          <a:prstGeom prst="rect">
            <a:avLst/>
          </a:prstGeom>
        </p:spPr>
      </p:pic>
    </p:spTree>
    <p:extLst>
      <p:ext uri="{BB962C8B-B14F-4D97-AF65-F5344CB8AC3E}">
        <p14:creationId xmlns:p14="http://schemas.microsoft.com/office/powerpoint/2010/main" val="30567790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645195-1B2A-44F9-9BAC-40E7CC998999}"/>
              </a:ext>
            </a:extLst>
          </p:cNvPr>
          <p:cNvPicPr>
            <a:picLocks noChangeAspect="1"/>
          </p:cNvPicPr>
          <p:nvPr/>
        </p:nvPicPr>
        <p:blipFill>
          <a:blip r:embed="rId3"/>
          <a:stretch>
            <a:fillRect/>
          </a:stretch>
        </p:blipFill>
        <p:spPr>
          <a:xfrm>
            <a:off x="0" y="1589484"/>
            <a:ext cx="9144000" cy="3679031"/>
          </a:xfrm>
          <a:prstGeom prst="rect">
            <a:avLst/>
          </a:prstGeom>
        </p:spPr>
      </p:pic>
    </p:spTree>
    <p:extLst>
      <p:ext uri="{BB962C8B-B14F-4D97-AF65-F5344CB8AC3E}">
        <p14:creationId xmlns:p14="http://schemas.microsoft.com/office/powerpoint/2010/main" val="41044059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367BB2-6BEF-4A58-B339-443A5325BF34}"/>
              </a:ext>
            </a:extLst>
          </p:cNvPr>
          <p:cNvPicPr>
            <a:picLocks noChangeAspect="1"/>
          </p:cNvPicPr>
          <p:nvPr/>
        </p:nvPicPr>
        <p:blipFill>
          <a:blip r:embed="rId3"/>
          <a:stretch>
            <a:fillRect/>
          </a:stretch>
        </p:blipFill>
        <p:spPr>
          <a:xfrm>
            <a:off x="145541" y="5277237"/>
            <a:ext cx="9144000" cy="734924"/>
          </a:xfrm>
          <a:prstGeom prst="rect">
            <a:avLst/>
          </a:prstGeom>
        </p:spPr>
      </p:pic>
      <p:pic>
        <p:nvPicPr>
          <p:cNvPr id="5" name="Picture 4">
            <a:extLst>
              <a:ext uri="{FF2B5EF4-FFF2-40B4-BE49-F238E27FC236}">
                <a16:creationId xmlns:a16="http://schemas.microsoft.com/office/drawing/2014/main" id="{66846088-7677-4191-AE32-859BE6111ECB}"/>
              </a:ext>
            </a:extLst>
          </p:cNvPr>
          <p:cNvPicPr>
            <a:picLocks noChangeAspect="1"/>
          </p:cNvPicPr>
          <p:nvPr/>
        </p:nvPicPr>
        <p:blipFill>
          <a:blip r:embed="rId4"/>
          <a:stretch>
            <a:fillRect/>
          </a:stretch>
        </p:blipFill>
        <p:spPr>
          <a:xfrm>
            <a:off x="36575" y="6095403"/>
            <a:ext cx="5972175" cy="466725"/>
          </a:xfrm>
          <a:prstGeom prst="rect">
            <a:avLst/>
          </a:prstGeom>
        </p:spPr>
      </p:pic>
      <p:pic>
        <p:nvPicPr>
          <p:cNvPr id="7" name="Picture 6">
            <a:extLst>
              <a:ext uri="{FF2B5EF4-FFF2-40B4-BE49-F238E27FC236}">
                <a16:creationId xmlns:a16="http://schemas.microsoft.com/office/drawing/2014/main" id="{E6EDAA25-5D03-4365-88E1-42EC3293AF2D}"/>
              </a:ext>
            </a:extLst>
          </p:cNvPr>
          <p:cNvPicPr>
            <a:picLocks noChangeAspect="1"/>
          </p:cNvPicPr>
          <p:nvPr/>
        </p:nvPicPr>
        <p:blipFill>
          <a:blip r:embed="rId5"/>
          <a:stretch>
            <a:fillRect/>
          </a:stretch>
        </p:blipFill>
        <p:spPr>
          <a:xfrm>
            <a:off x="145541" y="40051"/>
            <a:ext cx="3281889" cy="3239597"/>
          </a:xfrm>
          <a:prstGeom prst="rect">
            <a:avLst/>
          </a:prstGeom>
        </p:spPr>
      </p:pic>
      <p:pic>
        <p:nvPicPr>
          <p:cNvPr id="8" name="Picture 7">
            <a:extLst>
              <a:ext uri="{FF2B5EF4-FFF2-40B4-BE49-F238E27FC236}">
                <a16:creationId xmlns:a16="http://schemas.microsoft.com/office/drawing/2014/main" id="{66FE52C3-2355-43A9-8158-4EC0B60AD57D}"/>
              </a:ext>
            </a:extLst>
          </p:cNvPr>
          <p:cNvPicPr>
            <a:picLocks noChangeAspect="1"/>
          </p:cNvPicPr>
          <p:nvPr/>
        </p:nvPicPr>
        <p:blipFill>
          <a:blip r:embed="rId6"/>
          <a:stretch>
            <a:fillRect/>
          </a:stretch>
        </p:blipFill>
        <p:spPr>
          <a:xfrm>
            <a:off x="145541" y="3855571"/>
            <a:ext cx="8632699" cy="1421666"/>
          </a:xfrm>
          <a:prstGeom prst="rect">
            <a:avLst/>
          </a:prstGeom>
        </p:spPr>
      </p:pic>
      <p:pic>
        <p:nvPicPr>
          <p:cNvPr id="9" name="Picture 8">
            <a:extLst>
              <a:ext uri="{FF2B5EF4-FFF2-40B4-BE49-F238E27FC236}">
                <a16:creationId xmlns:a16="http://schemas.microsoft.com/office/drawing/2014/main" id="{57A19FEC-083D-4AE9-8E83-8C03214E4876}"/>
              </a:ext>
            </a:extLst>
          </p:cNvPr>
          <p:cNvPicPr>
            <a:picLocks noChangeAspect="1"/>
          </p:cNvPicPr>
          <p:nvPr/>
        </p:nvPicPr>
        <p:blipFill>
          <a:blip r:embed="rId7"/>
          <a:stretch>
            <a:fillRect/>
          </a:stretch>
        </p:blipFill>
        <p:spPr>
          <a:xfrm>
            <a:off x="4572000" y="454698"/>
            <a:ext cx="4419912" cy="2974302"/>
          </a:xfrm>
          <a:prstGeom prst="rect">
            <a:avLst/>
          </a:prstGeom>
        </p:spPr>
      </p:pic>
      <p:sp>
        <p:nvSpPr>
          <p:cNvPr id="10" name="Arrow: Right 9">
            <a:extLst>
              <a:ext uri="{FF2B5EF4-FFF2-40B4-BE49-F238E27FC236}">
                <a16:creationId xmlns:a16="http://schemas.microsoft.com/office/drawing/2014/main" id="{2DDAA258-8C76-4710-9D97-ED44461B36F7}"/>
              </a:ext>
            </a:extLst>
          </p:cNvPr>
          <p:cNvSpPr/>
          <p:nvPr/>
        </p:nvSpPr>
        <p:spPr>
          <a:xfrm>
            <a:off x="3584448" y="1816608"/>
            <a:ext cx="694943" cy="34137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CA9B64AA-990F-45C2-B964-670745501998}"/>
              </a:ext>
            </a:extLst>
          </p:cNvPr>
          <p:cNvSpPr/>
          <p:nvPr/>
        </p:nvSpPr>
        <p:spPr>
          <a:xfrm rot="5770748">
            <a:off x="4937759" y="3622137"/>
            <a:ext cx="694943" cy="34137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091113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123D8E-97FC-4E26-B1D1-6D48BF969BFC}"/>
              </a:ext>
            </a:extLst>
          </p:cNvPr>
          <p:cNvPicPr>
            <a:picLocks noChangeAspect="1"/>
          </p:cNvPicPr>
          <p:nvPr/>
        </p:nvPicPr>
        <p:blipFill>
          <a:blip r:embed="rId2"/>
          <a:stretch>
            <a:fillRect/>
          </a:stretch>
        </p:blipFill>
        <p:spPr>
          <a:xfrm>
            <a:off x="2326481" y="2417695"/>
            <a:ext cx="3424237" cy="1254192"/>
          </a:xfrm>
          <a:prstGeom prst="rect">
            <a:avLst/>
          </a:prstGeom>
        </p:spPr>
      </p:pic>
      <p:sp>
        <p:nvSpPr>
          <p:cNvPr id="5" name="Rectangle 4">
            <a:extLst>
              <a:ext uri="{FF2B5EF4-FFF2-40B4-BE49-F238E27FC236}">
                <a16:creationId xmlns:a16="http://schemas.microsoft.com/office/drawing/2014/main" id="{29813C9B-98A7-4005-B297-80740B9EC995}"/>
              </a:ext>
            </a:extLst>
          </p:cNvPr>
          <p:cNvSpPr/>
          <p:nvPr/>
        </p:nvSpPr>
        <p:spPr>
          <a:xfrm>
            <a:off x="2486025" y="1281113"/>
            <a:ext cx="4572000" cy="646331"/>
          </a:xfrm>
          <a:prstGeom prst="rect">
            <a:avLst/>
          </a:prstGeom>
        </p:spPr>
        <p:txBody>
          <a:bodyPr>
            <a:spAutoFit/>
          </a:bodyPr>
          <a:lstStyle/>
          <a:p>
            <a:r>
              <a:rPr lang="en-CA" dirty="0">
                <a:latin typeface="Times New Roman" panose="02020603050405020304" pitchFamily="18" charset="0"/>
                <a:cs typeface="Times New Roman" panose="02020603050405020304" pitchFamily="18" charset="0"/>
              </a:rPr>
              <a:t>B = LOAD ‘</a:t>
            </a:r>
            <a:r>
              <a:rPr lang="en-CA" dirty="0" err="1">
                <a:latin typeface="Times New Roman" panose="02020603050405020304" pitchFamily="18" charset="0"/>
                <a:cs typeface="Times New Roman" panose="02020603050405020304" pitchFamily="18" charset="0"/>
              </a:rPr>
              <a:t>test_data</a:t>
            </a:r>
            <a:r>
              <a:rPr lang="en-CA" dirty="0">
                <a:latin typeface="Times New Roman" panose="02020603050405020304" pitchFamily="18" charset="0"/>
                <a:cs typeface="Times New Roman" panose="02020603050405020304" pitchFamily="18" charset="0"/>
              </a:rPr>
              <a:t>/tweets.txt’</a:t>
            </a:r>
          </a:p>
          <a:p>
            <a:r>
              <a:rPr lang="en-CA" dirty="0">
                <a:latin typeface="Times New Roman" panose="02020603050405020304" pitchFamily="18" charset="0"/>
                <a:cs typeface="Times New Roman" panose="02020603050405020304" pitchFamily="18" charset="0"/>
              </a:rPr>
              <a:t>USING </a:t>
            </a:r>
            <a:r>
              <a:rPr lang="en-CA" dirty="0" err="1">
                <a:latin typeface="Times New Roman" panose="02020603050405020304" pitchFamily="18" charset="0"/>
                <a:cs typeface="Times New Roman" panose="02020603050405020304" pitchFamily="18" charset="0"/>
              </a:rPr>
              <a:t>TextLoader</a:t>
            </a:r>
            <a:r>
              <a:rPr lang="en-CA"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88986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E3FC0-F4B4-45B4-BC2B-C7156F08C820}"/>
              </a:ext>
            </a:extLst>
          </p:cNvPr>
          <p:cNvSpPr>
            <a:spLocks noGrp="1"/>
          </p:cNvSpPr>
          <p:nvPr>
            <p:ph type="ctrTitle"/>
          </p:nvPr>
        </p:nvSpPr>
        <p:spPr>
          <a:xfrm>
            <a:off x="929148" y="1078476"/>
            <a:ext cx="6858000" cy="670937"/>
          </a:xfrm>
        </p:spPr>
        <p:txBody>
          <a:bodyPr>
            <a:normAutofit fontScale="90000"/>
          </a:bodyPr>
          <a:lstStyle/>
          <a:p>
            <a:r>
              <a:rPr lang="en-CA" b="1" dirty="0">
                <a:solidFill>
                  <a:srgbClr val="FF0000"/>
                </a:solidFill>
                <a:latin typeface="Times New Roman" panose="02020603050405020304" pitchFamily="18" charset="0"/>
                <a:cs typeface="Times New Roman" panose="02020603050405020304" pitchFamily="18" charset="0"/>
              </a:rPr>
              <a:t>Sqoop</a:t>
            </a:r>
          </a:p>
        </p:txBody>
      </p:sp>
      <p:pic>
        <p:nvPicPr>
          <p:cNvPr id="4" name="Picture 3">
            <a:extLst>
              <a:ext uri="{FF2B5EF4-FFF2-40B4-BE49-F238E27FC236}">
                <a16:creationId xmlns:a16="http://schemas.microsoft.com/office/drawing/2014/main" id="{C58D1B40-5017-4A5B-B2F7-719761DA24AB}"/>
              </a:ext>
            </a:extLst>
          </p:cNvPr>
          <p:cNvPicPr>
            <a:picLocks noChangeAspect="1"/>
          </p:cNvPicPr>
          <p:nvPr/>
        </p:nvPicPr>
        <p:blipFill rotWithShape="1">
          <a:blip r:embed="rId3"/>
          <a:srcRect l="2943"/>
          <a:stretch/>
        </p:blipFill>
        <p:spPr>
          <a:xfrm>
            <a:off x="2000661" y="1921105"/>
            <a:ext cx="5142678" cy="3304966"/>
          </a:xfrm>
          <a:prstGeom prst="rect">
            <a:avLst/>
          </a:prstGeom>
        </p:spPr>
      </p:pic>
    </p:spTree>
    <p:extLst>
      <p:ext uri="{BB962C8B-B14F-4D97-AF65-F5344CB8AC3E}">
        <p14:creationId xmlns:p14="http://schemas.microsoft.com/office/powerpoint/2010/main" val="15314199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8C22-231F-44A4-BAC8-4FEF90493377}"/>
              </a:ext>
            </a:extLst>
          </p:cNvPr>
          <p:cNvSpPr>
            <a:spLocks noGrp="1"/>
          </p:cNvSpPr>
          <p:nvPr>
            <p:ph type="title"/>
          </p:nvPr>
        </p:nvSpPr>
        <p:spPr>
          <a:xfrm>
            <a:off x="0" y="120829"/>
            <a:ext cx="8920931" cy="736421"/>
          </a:xfrm>
        </p:spPr>
        <p:txBody>
          <a:bodyPr>
            <a:normAutofit/>
          </a:bodyPr>
          <a:lstStyle/>
          <a:p>
            <a:r>
              <a:rPr lang="en-CA" sz="2100" dirty="0">
                <a:solidFill>
                  <a:srgbClr val="FF0000"/>
                </a:solidFill>
                <a:latin typeface="Times New Roman" panose="02020603050405020304" pitchFamily="18" charset="0"/>
                <a:cs typeface="Times New Roman" panose="02020603050405020304" pitchFamily="18" charset="0"/>
              </a:rPr>
              <a:t>Apache Sqoop</a:t>
            </a:r>
          </a:p>
        </p:txBody>
      </p:sp>
      <p:sp>
        <p:nvSpPr>
          <p:cNvPr id="3" name="Content Placeholder 2">
            <a:extLst>
              <a:ext uri="{FF2B5EF4-FFF2-40B4-BE49-F238E27FC236}">
                <a16:creationId xmlns:a16="http://schemas.microsoft.com/office/drawing/2014/main" id="{FC8D95B9-A1F9-4894-83A5-6E8942A4C3CD}"/>
              </a:ext>
            </a:extLst>
          </p:cNvPr>
          <p:cNvSpPr>
            <a:spLocks noGrp="1"/>
          </p:cNvSpPr>
          <p:nvPr>
            <p:ph idx="1"/>
          </p:nvPr>
        </p:nvSpPr>
        <p:spPr>
          <a:xfrm>
            <a:off x="134579" y="1874889"/>
            <a:ext cx="2180919" cy="3959942"/>
          </a:xfrm>
        </p:spPr>
        <p:txBody>
          <a:bodyPr>
            <a:normAutofit/>
          </a:bodyPr>
          <a:lstStyle/>
          <a:p>
            <a:r>
              <a:rPr lang="en-CA" sz="1500" dirty="0">
                <a:latin typeface="Times New Roman" panose="02020603050405020304" pitchFamily="18" charset="0"/>
                <a:cs typeface="Times New Roman" panose="02020603050405020304" pitchFamily="18" charset="0"/>
              </a:rPr>
              <a:t>What is it ?</a:t>
            </a:r>
          </a:p>
          <a:p>
            <a:r>
              <a:rPr lang="en-CA" sz="1500" dirty="0">
                <a:latin typeface="Times New Roman" panose="02020603050405020304" pitchFamily="18" charset="0"/>
                <a:cs typeface="Times New Roman" panose="02020603050405020304" pitchFamily="18" charset="0"/>
              </a:rPr>
              <a:t>How does it work ?</a:t>
            </a:r>
          </a:p>
          <a:p>
            <a:r>
              <a:rPr lang="en-CA" sz="1500" dirty="0">
                <a:latin typeface="Times New Roman" panose="02020603050405020304" pitchFamily="18" charset="0"/>
                <a:cs typeface="Times New Roman" panose="02020603050405020304" pitchFamily="18" charset="0"/>
              </a:rPr>
              <a:t>Interfaces</a:t>
            </a:r>
          </a:p>
          <a:p>
            <a:r>
              <a:rPr lang="en-CA" sz="1500" dirty="0">
                <a:latin typeface="Times New Roman" panose="02020603050405020304" pitchFamily="18" charset="0"/>
                <a:cs typeface="Times New Roman" panose="02020603050405020304" pitchFamily="18" charset="0"/>
              </a:rPr>
              <a:t>Examples</a:t>
            </a:r>
          </a:p>
          <a:p>
            <a:r>
              <a:rPr lang="en-CA" sz="1500" dirty="0">
                <a:latin typeface="Times New Roman" panose="02020603050405020304" pitchFamily="18" charset="0"/>
                <a:cs typeface="Times New Roman" panose="02020603050405020304" pitchFamily="18" charset="0"/>
              </a:rPr>
              <a:t>Architecture</a:t>
            </a:r>
          </a:p>
        </p:txBody>
      </p:sp>
      <p:pic>
        <p:nvPicPr>
          <p:cNvPr id="4" name="Picture 3">
            <a:extLst>
              <a:ext uri="{FF2B5EF4-FFF2-40B4-BE49-F238E27FC236}">
                <a16:creationId xmlns:a16="http://schemas.microsoft.com/office/drawing/2014/main" id="{ABCDE522-17D9-45EA-970E-11DC8F1B2656}"/>
              </a:ext>
            </a:extLst>
          </p:cNvPr>
          <p:cNvPicPr>
            <a:picLocks noChangeAspect="1"/>
          </p:cNvPicPr>
          <p:nvPr/>
        </p:nvPicPr>
        <p:blipFill>
          <a:blip r:embed="rId2"/>
          <a:stretch>
            <a:fillRect/>
          </a:stretch>
        </p:blipFill>
        <p:spPr>
          <a:xfrm>
            <a:off x="4557299" y="857250"/>
            <a:ext cx="4332436" cy="5143500"/>
          </a:xfrm>
          <a:prstGeom prst="rect">
            <a:avLst/>
          </a:prstGeom>
        </p:spPr>
      </p:pic>
    </p:spTree>
    <p:extLst>
      <p:ext uri="{BB962C8B-B14F-4D97-AF65-F5344CB8AC3E}">
        <p14:creationId xmlns:p14="http://schemas.microsoft.com/office/powerpoint/2010/main" val="1347708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Shell Commands</a:t>
            </a:r>
          </a:p>
        </p:txBody>
      </p:sp>
      <p:sp>
        <p:nvSpPr>
          <p:cNvPr id="3" name="Content Placeholder 2"/>
          <p:cNvSpPr>
            <a:spLocks noGrp="1"/>
          </p:cNvSpPr>
          <p:nvPr>
            <p:ph idx="1"/>
          </p:nvPr>
        </p:nvSpPr>
        <p:spPr/>
        <p:txBody>
          <a:bodyPr/>
          <a:lstStyle/>
          <a:p>
            <a:pPr marL="0" indent="0">
              <a:buNone/>
            </a:pPr>
            <a:r>
              <a:rPr lang="hu-HU" sz="2400" dirty="0">
                <a:hlinkClick r:id="rId2"/>
              </a:rPr>
              <a:t>https://pig.apache.org/docs/r0.15.0/cmds.html#run</a:t>
            </a:r>
            <a:endParaRPr lang="hu-HU" sz="2400" dirty="0"/>
          </a:p>
          <a:p>
            <a:pPr marL="0" indent="0">
              <a:buNone/>
            </a:pPr>
            <a:endParaRPr lang="en-US" dirty="0"/>
          </a:p>
        </p:txBody>
      </p:sp>
      <p:pic>
        <p:nvPicPr>
          <p:cNvPr id="4" name="Picture 3">
            <a:extLst>
              <a:ext uri="{FF2B5EF4-FFF2-40B4-BE49-F238E27FC236}">
                <a16:creationId xmlns:a16="http://schemas.microsoft.com/office/drawing/2014/main" id="{4243910F-F4CD-449D-9CC9-FA8C3B0D07EF}"/>
              </a:ext>
            </a:extLst>
          </p:cNvPr>
          <p:cNvPicPr>
            <a:picLocks noChangeAspect="1"/>
          </p:cNvPicPr>
          <p:nvPr/>
        </p:nvPicPr>
        <p:blipFill>
          <a:blip r:embed="rId3"/>
          <a:stretch>
            <a:fillRect/>
          </a:stretch>
        </p:blipFill>
        <p:spPr>
          <a:xfrm>
            <a:off x="0" y="2627373"/>
            <a:ext cx="9144000" cy="2797053"/>
          </a:xfrm>
          <a:prstGeom prst="rect">
            <a:avLst/>
          </a:prstGeom>
        </p:spPr>
      </p:pic>
    </p:spTree>
    <p:extLst>
      <p:ext uri="{BB962C8B-B14F-4D97-AF65-F5344CB8AC3E}">
        <p14:creationId xmlns:p14="http://schemas.microsoft.com/office/powerpoint/2010/main" val="26187128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8C22-231F-44A4-BAC8-4FEF90493377}"/>
              </a:ext>
            </a:extLst>
          </p:cNvPr>
          <p:cNvSpPr>
            <a:spLocks noGrp="1"/>
          </p:cNvSpPr>
          <p:nvPr>
            <p:ph type="title"/>
          </p:nvPr>
        </p:nvSpPr>
        <p:spPr>
          <a:xfrm>
            <a:off x="134578" y="946740"/>
            <a:ext cx="8920931" cy="736421"/>
          </a:xfrm>
        </p:spPr>
        <p:txBody>
          <a:bodyPr>
            <a:normAutofit/>
          </a:bodyPr>
          <a:lstStyle/>
          <a:p>
            <a:r>
              <a:rPr lang="en-CA" sz="2100" dirty="0">
                <a:solidFill>
                  <a:srgbClr val="FF0000"/>
                </a:solidFill>
                <a:latin typeface="Times New Roman" panose="02020603050405020304" pitchFamily="18" charset="0"/>
                <a:cs typeface="Times New Roman" panose="02020603050405020304" pitchFamily="18" charset="0"/>
              </a:rPr>
              <a:t>What is it ?</a:t>
            </a:r>
          </a:p>
        </p:txBody>
      </p:sp>
      <p:sp>
        <p:nvSpPr>
          <p:cNvPr id="3" name="Content Placeholder 2">
            <a:extLst>
              <a:ext uri="{FF2B5EF4-FFF2-40B4-BE49-F238E27FC236}">
                <a16:creationId xmlns:a16="http://schemas.microsoft.com/office/drawing/2014/main" id="{FC8D95B9-A1F9-4894-83A5-6E8942A4C3CD}"/>
              </a:ext>
            </a:extLst>
          </p:cNvPr>
          <p:cNvSpPr>
            <a:spLocks noGrp="1"/>
          </p:cNvSpPr>
          <p:nvPr>
            <p:ph idx="1"/>
          </p:nvPr>
        </p:nvSpPr>
        <p:spPr>
          <a:xfrm>
            <a:off x="134578" y="1874889"/>
            <a:ext cx="8920931" cy="3959942"/>
          </a:xfrm>
        </p:spPr>
        <p:txBody>
          <a:bodyPr>
            <a:normAutofit/>
          </a:bodyPr>
          <a:lstStyle/>
          <a:p>
            <a:r>
              <a:rPr lang="en-CA" sz="1500" dirty="0">
                <a:latin typeface="Times New Roman" panose="02020603050405020304" pitchFamily="18" charset="0"/>
                <a:cs typeface="Times New Roman" panose="02020603050405020304" pitchFamily="18" charset="0"/>
              </a:rPr>
              <a:t>Sqoop is a tool designed to transfer data between Hadoop and relational databases or mainframes. You can use Sqoop to import data from a relational database management system (RDBMS) such as MySQL or Oracle or a mainframe into the Hadoop Distributed File System (HDFS), transform the data in Hadoop MapReduce, and then export the data back into an RDBMS.</a:t>
            </a:r>
          </a:p>
          <a:p>
            <a:endParaRPr lang="en-CA" sz="15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266E189-AD42-4D64-926C-625F9C3E9F89}"/>
              </a:ext>
            </a:extLst>
          </p:cNvPr>
          <p:cNvPicPr>
            <a:picLocks noChangeAspect="1"/>
          </p:cNvPicPr>
          <p:nvPr/>
        </p:nvPicPr>
        <p:blipFill>
          <a:blip r:embed="rId3"/>
          <a:stretch>
            <a:fillRect/>
          </a:stretch>
        </p:blipFill>
        <p:spPr>
          <a:xfrm>
            <a:off x="5820683" y="2750878"/>
            <a:ext cx="2861974" cy="2978789"/>
          </a:xfrm>
          <a:prstGeom prst="rect">
            <a:avLst/>
          </a:prstGeom>
        </p:spPr>
      </p:pic>
    </p:spTree>
    <p:extLst>
      <p:ext uri="{BB962C8B-B14F-4D97-AF65-F5344CB8AC3E}">
        <p14:creationId xmlns:p14="http://schemas.microsoft.com/office/powerpoint/2010/main" val="21268240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8C22-231F-44A4-BAC8-4FEF90493377}"/>
              </a:ext>
            </a:extLst>
          </p:cNvPr>
          <p:cNvSpPr>
            <a:spLocks noGrp="1"/>
          </p:cNvSpPr>
          <p:nvPr>
            <p:ph type="title"/>
          </p:nvPr>
        </p:nvSpPr>
        <p:spPr>
          <a:xfrm>
            <a:off x="134578" y="946740"/>
            <a:ext cx="8920931" cy="736421"/>
          </a:xfrm>
        </p:spPr>
        <p:txBody>
          <a:bodyPr>
            <a:normAutofit/>
          </a:bodyPr>
          <a:lstStyle/>
          <a:p>
            <a:r>
              <a:rPr lang="en-CA" sz="2100" dirty="0">
                <a:solidFill>
                  <a:srgbClr val="FF0000"/>
                </a:solidFill>
                <a:latin typeface="Times New Roman" panose="02020603050405020304" pitchFamily="18" charset="0"/>
                <a:cs typeface="Times New Roman" panose="02020603050405020304" pitchFamily="18" charset="0"/>
              </a:rPr>
              <a:t>Scoop –How does it work</a:t>
            </a:r>
          </a:p>
        </p:txBody>
      </p:sp>
      <p:sp>
        <p:nvSpPr>
          <p:cNvPr id="3" name="Content Placeholder 2">
            <a:extLst>
              <a:ext uri="{FF2B5EF4-FFF2-40B4-BE49-F238E27FC236}">
                <a16:creationId xmlns:a16="http://schemas.microsoft.com/office/drawing/2014/main" id="{FC8D95B9-A1F9-4894-83A5-6E8942A4C3CD}"/>
              </a:ext>
            </a:extLst>
          </p:cNvPr>
          <p:cNvSpPr>
            <a:spLocks noGrp="1"/>
          </p:cNvSpPr>
          <p:nvPr>
            <p:ph idx="1"/>
          </p:nvPr>
        </p:nvSpPr>
        <p:spPr>
          <a:xfrm>
            <a:off x="134578" y="1874889"/>
            <a:ext cx="8920931" cy="3959942"/>
          </a:xfrm>
        </p:spPr>
        <p:txBody>
          <a:bodyPr>
            <a:normAutofit/>
          </a:bodyPr>
          <a:lstStyle/>
          <a:p>
            <a:r>
              <a:rPr lang="en-CA" sz="1500" dirty="0">
                <a:latin typeface="Times New Roman" panose="02020603050405020304" pitchFamily="18" charset="0"/>
                <a:cs typeface="Times New Roman" panose="02020603050405020304" pitchFamily="18" charset="0"/>
              </a:rPr>
              <a:t>Data sliced into partitions</a:t>
            </a:r>
          </a:p>
          <a:p>
            <a:r>
              <a:rPr lang="en-CA" sz="1500" dirty="0">
                <a:latin typeface="Times New Roman" panose="02020603050405020304" pitchFamily="18" charset="0"/>
                <a:cs typeface="Times New Roman" panose="02020603050405020304" pitchFamily="18" charset="0"/>
              </a:rPr>
              <a:t>Mappers transfer data</a:t>
            </a:r>
          </a:p>
          <a:p>
            <a:r>
              <a:rPr lang="en-CA" sz="1500" dirty="0">
                <a:latin typeface="Times New Roman" panose="02020603050405020304" pitchFamily="18" charset="0"/>
                <a:cs typeface="Times New Roman" panose="02020603050405020304" pitchFamily="18" charset="0"/>
              </a:rPr>
              <a:t>Data types determined via meta data</a:t>
            </a:r>
          </a:p>
          <a:p>
            <a:r>
              <a:rPr lang="en-CA" sz="1500" dirty="0">
                <a:latin typeface="Times New Roman" panose="02020603050405020304" pitchFamily="18" charset="0"/>
                <a:cs typeface="Times New Roman" panose="02020603050405020304" pitchFamily="18" charset="0"/>
              </a:rPr>
              <a:t>Many data transfer formats supported (</a:t>
            </a:r>
            <a:r>
              <a:rPr lang="en-CA" sz="1500" dirty="0" err="1">
                <a:latin typeface="Times New Roman" panose="02020603050405020304" pitchFamily="18" charset="0"/>
                <a:cs typeface="Times New Roman" panose="02020603050405020304" pitchFamily="18" charset="0"/>
              </a:rPr>
              <a:t>i</a:t>
            </a:r>
            <a:r>
              <a:rPr lang="en-CA" sz="1500" dirty="0">
                <a:latin typeface="Times New Roman" panose="02020603050405020304" pitchFamily="18" charset="0"/>
                <a:cs typeface="Times New Roman" panose="02020603050405020304" pitchFamily="18" charset="0"/>
              </a:rPr>
              <a:t>,.e CSV ,Avro)</a:t>
            </a:r>
          </a:p>
          <a:p>
            <a:r>
              <a:rPr lang="en-CA" sz="1500" dirty="0">
                <a:latin typeface="Times New Roman" panose="02020603050405020304" pitchFamily="18" charset="0"/>
                <a:cs typeface="Times New Roman" panose="02020603050405020304" pitchFamily="18" charset="0"/>
              </a:rPr>
              <a:t>Can import into </a:t>
            </a:r>
          </a:p>
          <a:p>
            <a:pPr lvl="1"/>
            <a:r>
              <a:rPr lang="en-CA" sz="1600" dirty="0">
                <a:latin typeface="Times New Roman" panose="02020603050405020304" pitchFamily="18" charset="0"/>
                <a:cs typeface="Times New Roman" panose="02020603050405020304" pitchFamily="18" charset="0"/>
              </a:rPr>
              <a:t>Hive (use –hive-import flag)</a:t>
            </a:r>
          </a:p>
          <a:p>
            <a:pPr lvl="1"/>
            <a:r>
              <a:rPr lang="en-CA" sz="1600" dirty="0" err="1">
                <a:latin typeface="Times New Roman" panose="02020603050405020304" pitchFamily="18" charset="0"/>
                <a:cs typeface="Times New Roman" panose="02020603050405020304" pitchFamily="18" charset="0"/>
              </a:rPr>
              <a:t>Hbase</a:t>
            </a:r>
            <a:r>
              <a:rPr lang="en-CA" sz="1600" dirty="0">
                <a:latin typeface="Times New Roman" panose="02020603050405020304" pitchFamily="18" charset="0"/>
                <a:cs typeface="Times New Roman" panose="02020603050405020304" pitchFamily="18" charset="0"/>
              </a:rPr>
              <a:t> (use –</a:t>
            </a:r>
            <a:r>
              <a:rPr lang="en-CA" sz="1600" dirty="0" err="1">
                <a:latin typeface="Times New Roman" panose="02020603050405020304" pitchFamily="18" charset="0"/>
                <a:cs typeface="Times New Roman" panose="02020603050405020304" pitchFamily="18" charset="0"/>
              </a:rPr>
              <a:t>hbase</a:t>
            </a:r>
            <a:r>
              <a:rPr lang="en-CA" sz="1600" dirty="0">
                <a:latin typeface="Times New Roman" panose="02020603050405020304" pitchFamily="18" charset="0"/>
                <a:cs typeface="Times New Roman" panose="02020603050405020304" pitchFamily="18" charset="0"/>
              </a:rPr>
              <a:t>*flags)</a:t>
            </a:r>
          </a:p>
        </p:txBody>
      </p:sp>
    </p:spTree>
    <p:extLst>
      <p:ext uri="{BB962C8B-B14F-4D97-AF65-F5344CB8AC3E}">
        <p14:creationId xmlns:p14="http://schemas.microsoft.com/office/powerpoint/2010/main" val="41894731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8C22-231F-44A4-BAC8-4FEF90493377}"/>
              </a:ext>
            </a:extLst>
          </p:cNvPr>
          <p:cNvSpPr>
            <a:spLocks noGrp="1"/>
          </p:cNvSpPr>
          <p:nvPr>
            <p:ph type="title"/>
          </p:nvPr>
        </p:nvSpPr>
        <p:spPr>
          <a:xfrm>
            <a:off x="134578" y="946740"/>
            <a:ext cx="8920931" cy="736421"/>
          </a:xfrm>
        </p:spPr>
        <p:txBody>
          <a:bodyPr>
            <a:normAutofit/>
          </a:bodyPr>
          <a:lstStyle/>
          <a:p>
            <a:r>
              <a:rPr lang="en-CA" sz="2100" dirty="0">
                <a:solidFill>
                  <a:srgbClr val="FF0000"/>
                </a:solidFill>
                <a:latin typeface="Times New Roman" panose="02020603050405020304" pitchFamily="18" charset="0"/>
                <a:cs typeface="Times New Roman" panose="02020603050405020304" pitchFamily="18" charset="0"/>
              </a:rPr>
              <a:t>Scoop -Interfaces</a:t>
            </a:r>
          </a:p>
        </p:txBody>
      </p:sp>
      <p:sp>
        <p:nvSpPr>
          <p:cNvPr id="3" name="Content Placeholder 2">
            <a:extLst>
              <a:ext uri="{FF2B5EF4-FFF2-40B4-BE49-F238E27FC236}">
                <a16:creationId xmlns:a16="http://schemas.microsoft.com/office/drawing/2014/main" id="{FC8D95B9-A1F9-4894-83A5-6E8942A4C3CD}"/>
              </a:ext>
            </a:extLst>
          </p:cNvPr>
          <p:cNvSpPr>
            <a:spLocks noGrp="1"/>
          </p:cNvSpPr>
          <p:nvPr>
            <p:ph idx="1"/>
          </p:nvPr>
        </p:nvSpPr>
        <p:spPr>
          <a:xfrm>
            <a:off x="134578" y="1874889"/>
            <a:ext cx="4025942" cy="3959942"/>
          </a:xfrm>
        </p:spPr>
        <p:txBody>
          <a:bodyPr>
            <a:normAutofit/>
          </a:bodyPr>
          <a:lstStyle/>
          <a:p>
            <a:r>
              <a:rPr lang="en-CA" sz="1500" dirty="0">
                <a:latin typeface="Times New Roman" panose="02020603050405020304" pitchFamily="18" charset="0"/>
                <a:cs typeface="Times New Roman" panose="02020603050405020304" pitchFamily="18" charset="0"/>
              </a:rPr>
              <a:t>Get data from </a:t>
            </a:r>
          </a:p>
          <a:p>
            <a:pPr lvl="1"/>
            <a:r>
              <a:rPr lang="en-CA" sz="1400" dirty="0">
                <a:latin typeface="Times New Roman" panose="02020603050405020304" pitchFamily="18" charset="0"/>
                <a:cs typeface="Times New Roman" panose="02020603050405020304" pitchFamily="18" charset="0"/>
              </a:rPr>
              <a:t>Relational databases</a:t>
            </a:r>
          </a:p>
          <a:p>
            <a:pPr lvl="1"/>
            <a:r>
              <a:rPr lang="en-CA" sz="1400" dirty="0">
                <a:latin typeface="Times New Roman" panose="02020603050405020304" pitchFamily="18" charset="0"/>
                <a:cs typeface="Times New Roman" panose="02020603050405020304" pitchFamily="18" charset="0"/>
              </a:rPr>
              <a:t>Data warehouses</a:t>
            </a:r>
          </a:p>
          <a:p>
            <a:pPr lvl="1"/>
            <a:r>
              <a:rPr lang="en-CA" sz="1400" dirty="0">
                <a:latin typeface="Times New Roman" panose="02020603050405020304" pitchFamily="18" charset="0"/>
                <a:cs typeface="Times New Roman" panose="02020603050405020304" pitchFamily="18" charset="0"/>
              </a:rPr>
              <a:t>No SQL databases</a:t>
            </a:r>
          </a:p>
          <a:p>
            <a:r>
              <a:rPr lang="en-CA" sz="1500" dirty="0">
                <a:latin typeface="Times New Roman" panose="02020603050405020304" pitchFamily="18" charset="0"/>
                <a:cs typeface="Times New Roman" panose="02020603050405020304" pitchFamily="18" charset="0"/>
              </a:rPr>
              <a:t>Load to Hive and </a:t>
            </a:r>
            <a:r>
              <a:rPr lang="en-CA" sz="1500" dirty="0" err="1">
                <a:latin typeface="Times New Roman" panose="02020603050405020304" pitchFamily="18" charset="0"/>
                <a:cs typeface="Times New Roman" panose="02020603050405020304" pitchFamily="18" charset="0"/>
              </a:rPr>
              <a:t>Hbase</a:t>
            </a:r>
            <a:endParaRPr lang="en-CA" sz="1500" dirty="0">
              <a:latin typeface="Times New Roman" panose="02020603050405020304" pitchFamily="18" charset="0"/>
              <a:cs typeface="Times New Roman" panose="02020603050405020304" pitchFamily="18" charset="0"/>
            </a:endParaRPr>
          </a:p>
          <a:p>
            <a:r>
              <a:rPr lang="en-CA" sz="1500" dirty="0">
                <a:latin typeface="Times New Roman" panose="02020603050405020304" pitchFamily="18" charset="0"/>
                <a:cs typeface="Times New Roman" panose="02020603050405020304" pitchFamily="18" charset="0"/>
              </a:rPr>
              <a:t>Integrates with Oozie for scheduling</a:t>
            </a:r>
          </a:p>
        </p:txBody>
      </p:sp>
      <p:pic>
        <p:nvPicPr>
          <p:cNvPr id="4" name="Picture 3">
            <a:extLst>
              <a:ext uri="{FF2B5EF4-FFF2-40B4-BE49-F238E27FC236}">
                <a16:creationId xmlns:a16="http://schemas.microsoft.com/office/drawing/2014/main" id="{516890E8-8C5C-40FF-ADC5-1B898E3311CD}"/>
              </a:ext>
            </a:extLst>
          </p:cNvPr>
          <p:cNvPicPr>
            <a:picLocks noChangeAspect="1"/>
          </p:cNvPicPr>
          <p:nvPr/>
        </p:nvPicPr>
        <p:blipFill>
          <a:blip r:embed="rId3"/>
          <a:stretch>
            <a:fillRect/>
          </a:stretch>
        </p:blipFill>
        <p:spPr>
          <a:xfrm>
            <a:off x="4832176" y="1722023"/>
            <a:ext cx="3850481" cy="4007644"/>
          </a:xfrm>
          <a:prstGeom prst="rect">
            <a:avLst/>
          </a:prstGeom>
        </p:spPr>
      </p:pic>
    </p:spTree>
    <p:extLst>
      <p:ext uri="{BB962C8B-B14F-4D97-AF65-F5344CB8AC3E}">
        <p14:creationId xmlns:p14="http://schemas.microsoft.com/office/powerpoint/2010/main" val="32971583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8C22-231F-44A4-BAC8-4FEF90493377}"/>
              </a:ext>
            </a:extLst>
          </p:cNvPr>
          <p:cNvSpPr>
            <a:spLocks noGrp="1"/>
          </p:cNvSpPr>
          <p:nvPr>
            <p:ph type="title"/>
          </p:nvPr>
        </p:nvSpPr>
        <p:spPr>
          <a:xfrm>
            <a:off x="134578" y="946740"/>
            <a:ext cx="8920931" cy="736421"/>
          </a:xfrm>
        </p:spPr>
        <p:txBody>
          <a:bodyPr>
            <a:normAutofit/>
          </a:bodyPr>
          <a:lstStyle/>
          <a:p>
            <a:r>
              <a:rPr lang="en-CA" sz="2100" dirty="0">
                <a:solidFill>
                  <a:srgbClr val="FF0000"/>
                </a:solidFill>
                <a:latin typeface="Times New Roman" panose="02020603050405020304" pitchFamily="18" charset="0"/>
                <a:cs typeface="Times New Roman" panose="02020603050405020304" pitchFamily="18" charset="0"/>
              </a:rPr>
              <a:t>Sqoop -Example</a:t>
            </a:r>
          </a:p>
        </p:txBody>
      </p:sp>
      <p:sp>
        <p:nvSpPr>
          <p:cNvPr id="3" name="Content Placeholder 2">
            <a:extLst>
              <a:ext uri="{FF2B5EF4-FFF2-40B4-BE49-F238E27FC236}">
                <a16:creationId xmlns:a16="http://schemas.microsoft.com/office/drawing/2014/main" id="{FC8D95B9-A1F9-4894-83A5-6E8942A4C3CD}"/>
              </a:ext>
            </a:extLst>
          </p:cNvPr>
          <p:cNvSpPr>
            <a:spLocks noGrp="1"/>
          </p:cNvSpPr>
          <p:nvPr>
            <p:ph idx="1"/>
          </p:nvPr>
        </p:nvSpPr>
        <p:spPr>
          <a:xfrm>
            <a:off x="134578" y="1874889"/>
            <a:ext cx="2901230" cy="3959942"/>
          </a:xfrm>
        </p:spPr>
        <p:txBody>
          <a:bodyPr>
            <a:normAutofit/>
          </a:bodyPr>
          <a:lstStyle/>
          <a:p>
            <a:r>
              <a:rPr lang="en-CA" sz="1500" dirty="0">
                <a:latin typeface="Times New Roman" panose="02020603050405020304" pitchFamily="18" charset="0"/>
                <a:cs typeface="Times New Roman" panose="02020603050405020304" pitchFamily="18" charset="0"/>
              </a:rPr>
              <a:t>An example scoop command to </a:t>
            </a:r>
          </a:p>
          <a:p>
            <a:r>
              <a:rPr lang="en-CA" sz="1500" dirty="0">
                <a:latin typeface="Times New Roman" panose="02020603050405020304" pitchFamily="18" charset="0"/>
                <a:cs typeface="Times New Roman" panose="02020603050405020304" pitchFamily="18" charset="0"/>
              </a:rPr>
              <a:t>-load data from </a:t>
            </a:r>
            <a:r>
              <a:rPr lang="en-CA" sz="1500" dirty="0" err="1">
                <a:latin typeface="Times New Roman" panose="02020603050405020304" pitchFamily="18" charset="0"/>
                <a:cs typeface="Times New Roman" panose="02020603050405020304" pitchFamily="18" charset="0"/>
              </a:rPr>
              <a:t>mySql</a:t>
            </a:r>
            <a:r>
              <a:rPr lang="en-CA" sz="1500" dirty="0">
                <a:latin typeface="Times New Roman" panose="02020603050405020304" pitchFamily="18" charset="0"/>
                <a:cs typeface="Times New Roman" panose="02020603050405020304" pitchFamily="18" charset="0"/>
              </a:rPr>
              <a:t> into Hive</a:t>
            </a:r>
          </a:p>
        </p:txBody>
      </p:sp>
      <p:pic>
        <p:nvPicPr>
          <p:cNvPr id="4" name="Picture 3">
            <a:extLst>
              <a:ext uri="{FF2B5EF4-FFF2-40B4-BE49-F238E27FC236}">
                <a16:creationId xmlns:a16="http://schemas.microsoft.com/office/drawing/2014/main" id="{90D566A1-AD81-4D95-A5B8-4211002FB8B7}"/>
              </a:ext>
            </a:extLst>
          </p:cNvPr>
          <p:cNvPicPr>
            <a:picLocks noChangeAspect="1"/>
          </p:cNvPicPr>
          <p:nvPr/>
        </p:nvPicPr>
        <p:blipFill>
          <a:blip r:embed="rId2"/>
          <a:stretch>
            <a:fillRect/>
          </a:stretch>
        </p:blipFill>
        <p:spPr>
          <a:xfrm>
            <a:off x="2167128" y="2725378"/>
            <a:ext cx="7063169" cy="3275372"/>
          </a:xfrm>
          <a:prstGeom prst="rect">
            <a:avLst/>
          </a:prstGeom>
        </p:spPr>
      </p:pic>
    </p:spTree>
    <p:extLst>
      <p:ext uri="{BB962C8B-B14F-4D97-AF65-F5344CB8AC3E}">
        <p14:creationId xmlns:p14="http://schemas.microsoft.com/office/powerpoint/2010/main" val="5632880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8C22-231F-44A4-BAC8-4FEF90493377}"/>
              </a:ext>
            </a:extLst>
          </p:cNvPr>
          <p:cNvSpPr>
            <a:spLocks noGrp="1"/>
          </p:cNvSpPr>
          <p:nvPr>
            <p:ph type="title"/>
          </p:nvPr>
        </p:nvSpPr>
        <p:spPr>
          <a:xfrm>
            <a:off x="134578" y="946740"/>
            <a:ext cx="8920931" cy="736421"/>
          </a:xfrm>
        </p:spPr>
        <p:txBody>
          <a:bodyPr>
            <a:normAutofit/>
          </a:bodyPr>
          <a:lstStyle/>
          <a:p>
            <a:r>
              <a:rPr lang="en-CA" sz="2100" dirty="0">
                <a:solidFill>
                  <a:srgbClr val="FF0000"/>
                </a:solidFill>
                <a:latin typeface="Times New Roman" panose="02020603050405020304" pitchFamily="18" charset="0"/>
                <a:cs typeface="Times New Roman" panose="02020603050405020304" pitchFamily="18" charset="0"/>
              </a:rPr>
              <a:t>Sqoop -Architecture</a:t>
            </a:r>
          </a:p>
        </p:txBody>
      </p:sp>
      <p:sp>
        <p:nvSpPr>
          <p:cNvPr id="3" name="Content Placeholder 2">
            <a:extLst>
              <a:ext uri="{FF2B5EF4-FFF2-40B4-BE49-F238E27FC236}">
                <a16:creationId xmlns:a16="http://schemas.microsoft.com/office/drawing/2014/main" id="{FC8D95B9-A1F9-4894-83A5-6E8942A4C3CD}"/>
              </a:ext>
            </a:extLst>
          </p:cNvPr>
          <p:cNvSpPr>
            <a:spLocks noGrp="1"/>
          </p:cNvSpPr>
          <p:nvPr>
            <p:ph idx="1"/>
          </p:nvPr>
        </p:nvSpPr>
        <p:spPr>
          <a:xfrm>
            <a:off x="134578" y="1874889"/>
            <a:ext cx="8920931" cy="3959942"/>
          </a:xfrm>
        </p:spPr>
        <p:txBody>
          <a:bodyPr>
            <a:normAutofit/>
          </a:bodyPr>
          <a:lstStyle/>
          <a:p>
            <a:r>
              <a:rPr lang="en-CA" sz="1500" dirty="0">
                <a:latin typeface="Times New Roman" panose="02020603050405020304" pitchFamily="18" charset="0"/>
                <a:cs typeface="Times New Roman" panose="02020603050405020304" pitchFamily="18" charset="0"/>
              </a:rPr>
              <a:t>Sqoop has moved from Scoop 1 to Scoop2</a:t>
            </a:r>
          </a:p>
          <a:p>
            <a:r>
              <a:rPr lang="en-CA" sz="1500" dirty="0">
                <a:latin typeface="Times New Roman" panose="02020603050405020304" pitchFamily="18" charset="0"/>
                <a:cs typeface="Times New Roman" panose="02020603050405020304" pitchFamily="18" charset="0"/>
              </a:rPr>
              <a:t>Changed from client to server install</a:t>
            </a:r>
          </a:p>
          <a:p>
            <a:r>
              <a:rPr lang="en-CA" sz="1500" dirty="0">
                <a:latin typeface="Times New Roman" panose="02020603050405020304" pitchFamily="18" charset="0"/>
                <a:cs typeface="Times New Roman" panose="02020603050405020304" pitchFamily="18" charset="0"/>
              </a:rPr>
              <a:t>Now has web and command line access</a:t>
            </a:r>
          </a:p>
          <a:p>
            <a:r>
              <a:rPr lang="en-CA" sz="1500" dirty="0">
                <a:latin typeface="Times New Roman" panose="02020603050405020304" pitchFamily="18" charset="0"/>
                <a:cs typeface="Times New Roman" panose="02020603050405020304" pitchFamily="18" charset="0"/>
              </a:rPr>
              <a:t>Server now accesses Hive &amp; </a:t>
            </a:r>
            <a:r>
              <a:rPr lang="en-CA" sz="1500" dirty="0" err="1">
                <a:latin typeface="Times New Roman" panose="02020603050405020304" pitchFamily="18" charset="0"/>
                <a:cs typeface="Times New Roman" panose="02020603050405020304" pitchFamily="18" charset="0"/>
              </a:rPr>
              <a:t>Hbase</a:t>
            </a:r>
            <a:endParaRPr lang="en-CA" sz="1500" dirty="0">
              <a:latin typeface="Times New Roman" panose="02020603050405020304" pitchFamily="18" charset="0"/>
              <a:cs typeface="Times New Roman" panose="02020603050405020304" pitchFamily="18" charset="0"/>
            </a:endParaRPr>
          </a:p>
          <a:p>
            <a:r>
              <a:rPr lang="en-CA" sz="1500" dirty="0">
                <a:latin typeface="Times New Roman" panose="02020603050405020304" pitchFamily="18" charset="0"/>
                <a:cs typeface="Times New Roman" panose="02020603050405020304" pitchFamily="18" charset="0"/>
              </a:rPr>
              <a:t>Oozie uses REST API</a:t>
            </a:r>
          </a:p>
          <a:p>
            <a:endParaRPr lang="en-CA"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05955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8C22-231F-44A4-BAC8-4FEF90493377}"/>
              </a:ext>
            </a:extLst>
          </p:cNvPr>
          <p:cNvSpPr>
            <a:spLocks noGrp="1"/>
          </p:cNvSpPr>
          <p:nvPr>
            <p:ph type="title"/>
          </p:nvPr>
        </p:nvSpPr>
        <p:spPr>
          <a:xfrm>
            <a:off x="134578" y="946740"/>
            <a:ext cx="3532166" cy="736421"/>
          </a:xfrm>
        </p:spPr>
        <p:txBody>
          <a:bodyPr>
            <a:normAutofit/>
          </a:bodyPr>
          <a:lstStyle/>
          <a:p>
            <a:r>
              <a:rPr lang="en-CA" sz="2100" dirty="0">
                <a:solidFill>
                  <a:srgbClr val="FF0000"/>
                </a:solidFill>
                <a:latin typeface="Times New Roman" panose="02020603050405020304" pitchFamily="18" charset="0"/>
                <a:cs typeface="Times New Roman" panose="02020603050405020304" pitchFamily="18" charset="0"/>
              </a:rPr>
              <a:t>Sqoop –Architecture –Scoop 1</a:t>
            </a:r>
          </a:p>
        </p:txBody>
      </p:sp>
      <p:pic>
        <p:nvPicPr>
          <p:cNvPr id="4" name="Picture 3">
            <a:extLst>
              <a:ext uri="{FF2B5EF4-FFF2-40B4-BE49-F238E27FC236}">
                <a16:creationId xmlns:a16="http://schemas.microsoft.com/office/drawing/2014/main" id="{23DA4F7F-0972-40E6-8635-B872FE062C06}"/>
              </a:ext>
            </a:extLst>
          </p:cNvPr>
          <p:cNvPicPr>
            <a:picLocks noChangeAspect="1"/>
          </p:cNvPicPr>
          <p:nvPr/>
        </p:nvPicPr>
        <p:blipFill rotWithShape="1">
          <a:blip r:embed="rId2"/>
          <a:srcRect l="5372" t="3778" r="5044" b="4885"/>
          <a:stretch/>
        </p:blipFill>
        <p:spPr>
          <a:xfrm>
            <a:off x="3486446" y="1683161"/>
            <a:ext cx="5522976" cy="4189024"/>
          </a:xfrm>
          <a:prstGeom prst="rect">
            <a:avLst/>
          </a:prstGeom>
        </p:spPr>
      </p:pic>
    </p:spTree>
    <p:extLst>
      <p:ext uri="{BB962C8B-B14F-4D97-AF65-F5344CB8AC3E}">
        <p14:creationId xmlns:p14="http://schemas.microsoft.com/office/powerpoint/2010/main" val="24661441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8C22-231F-44A4-BAC8-4FEF90493377}"/>
              </a:ext>
            </a:extLst>
          </p:cNvPr>
          <p:cNvSpPr>
            <a:spLocks noGrp="1"/>
          </p:cNvSpPr>
          <p:nvPr>
            <p:ph type="title"/>
          </p:nvPr>
        </p:nvSpPr>
        <p:spPr>
          <a:xfrm>
            <a:off x="134578" y="946740"/>
            <a:ext cx="8920931" cy="736421"/>
          </a:xfrm>
        </p:spPr>
        <p:txBody>
          <a:bodyPr>
            <a:normAutofit/>
          </a:bodyPr>
          <a:lstStyle/>
          <a:p>
            <a:r>
              <a:rPr lang="en-CA" sz="2100" dirty="0">
                <a:solidFill>
                  <a:srgbClr val="FF0000"/>
                </a:solidFill>
                <a:latin typeface="Times New Roman" panose="02020603050405020304" pitchFamily="18" charset="0"/>
                <a:cs typeface="Times New Roman" panose="02020603050405020304" pitchFamily="18" charset="0"/>
              </a:rPr>
              <a:t>Sqoop –Architecture –Scoop 2</a:t>
            </a:r>
          </a:p>
        </p:txBody>
      </p:sp>
      <p:pic>
        <p:nvPicPr>
          <p:cNvPr id="4" name="Picture 3">
            <a:extLst>
              <a:ext uri="{FF2B5EF4-FFF2-40B4-BE49-F238E27FC236}">
                <a16:creationId xmlns:a16="http://schemas.microsoft.com/office/drawing/2014/main" id="{28AC732B-C861-45A1-A112-1B1EBD04A9FA}"/>
              </a:ext>
            </a:extLst>
          </p:cNvPr>
          <p:cNvPicPr>
            <a:picLocks noChangeAspect="1"/>
          </p:cNvPicPr>
          <p:nvPr/>
        </p:nvPicPr>
        <p:blipFill rotWithShape="1">
          <a:blip r:embed="rId2"/>
          <a:srcRect l="2189" t="5755" r="2357" b="5852"/>
          <a:stretch/>
        </p:blipFill>
        <p:spPr>
          <a:xfrm>
            <a:off x="1699161" y="1533046"/>
            <a:ext cx="6784848" cy="3965546"/>
          </a:xfrm>
          <a:prstGeom prst="rect">
            <a:avLst/>
          </a:prstGeom>
        </p:spPr>
      </p:pic>
    </p:spTree>
    <p:extLst>
      <p:ext uri="{BB962C8B-B14F-4D97-AF65-F5344CB8AC3E}">
        <p14:creationId xmlns:p14="http://schemas.microsoft.com/office/powerpoint/2010/main" val="4438014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EA73D-BF11-42AE-B0B2-36E26C427B13}"/>
              </a:ext>
            </a:extLst>
          </p:cNvPr>
          <p:cNvPicPr>
            <a:picLocks noChangeAspect="1"/>
          </p:cNvPicPr>
          <p:nvPr/>
        </p:nvPicPr>
        <p:blipFill>
          <a:blip r:embed="rId3"/>
          <a:stretch>
            <a:fillRect/>
          </a:stretch>
        </p:blipFill>
        <p:spPr>
          <a:xfrm>
            <a:off x="73152" y="1167778"/>
            <a:ext cx="9144000" cy="1303757"/>
          </a:xfrm>
          <a:prstGeom prst="rect">
            <a:avLst/>
          </a:prstGeom>
        </p:spPr>
      </p:pic>
      <p:pic>
        <p:nvPicPr>
          <p:cNvPr id="3" name="Picture 2">
            <a:extLst>
              <a:ext uri="{FF2B5EF4-FFF2-40B4-BE49-F238E27FC236}">
                <a16:creationId xmlns:a16="http://schemas.microsoft.com/office/drawing/2014/main" id="{8BC3CC60-6035-43AB-AC9F-A6536BB53ED7}"/>
              </a:ext>
            </a:extLst>
          </p:cNvPr>
          <p:cNvPicPr>
            <a:picLocks noChangeAspect="1"/>
          </p:cNvPicPr>
          <p:nvPr/>
        </p:nvPicPr>
        <p:blipFill>
          <a:blip r:embed="rId4"/>
          <a:stretch>
            <a:fillRect/>
          </a:stretch>
        </p:blipFill>
        <p:spPr>
          <a:xfrm>
            <a:off x="406908" y="2958227"/>
            <a:ext cx="8001000" cy="1307306"/>
          </a:xfrm>
          <a:prstGeom prst="rect">
            <a:avLst/>
          </a:prstGeom>
        </p:spPr>
      </p:pic>
    </p:spTree>
    <p:extLst>
      <p:ext uri="{BB962C8B-B14F-4D97-AF65-F5344CB8AC3E}">
        <p14:creationId xmlns:p14="http://schemas.microsoft.com/office/powerpoint/2010/main" val="32294370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8FF104-C14F-4902-956F-5C5CDD12C795}"/>
              </a:ext>
            </a:extLst>
          </p:cNvPr>
          <p:cNvPicPr>
            <a:picLocks noChangeAspect="1"/>
          </p:cNvPicPr>
          <p:nvPr/>
        </p:nvPicPr>
        <p:blipFill>
          <a:blip r:embed="rId3"/>
          <a:stretch>
            <a:fillRect/>
          </a:stretch>
        </p:blipFill>
        <p:spPr>
          <a:xfrm>
            <a:off x="1576708" y="857250"/>
            <a:ext cx="5990585" cy="5143500"/>
          </a:xfrm>
          <a:prstGeom prst="rect">
            <a:avLst/>
          </a:prstGeom>
        </p:spPr>
      </p:pic>
    </p:spTree>
    <p:extLst>
      <p:ext uri="{BB962C8B-B14F-4D97-AF65-F5344CB8AC3E}">
        <p14:creationId xmlns:p14="http://schemas.microsoft.com/office/powerpoint/2010/main" val="1340344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FCE003-856B-4E3A-B5B1-817622CB3990}"/>
              </a:ext>
            </a:extLst>
          </p:cNvPr>
          <p:cNvPicPr>
            <a:picLocks noChangeAspect="1"/>
          </p:cNvPicPr>
          <p:nvPr/>
        </p:nvPicPr>
        <p:blipFill>
          <a:blip r:embed="rId2"/>
          <a:stretch>
            <a:fillRect/>
          </a:stretch>
        </p:blipFill>
        <p:spPr>
          <a:xfrm>
            <a:off x="526240" y="857250"/>
            <a:ext cx="3354928" cy="5143500"/>
          </a:xfrm>
          <a:prstGeom prst="rect">
            <a:avLst/>
          </a:prstGeom>
        </p:spPr>
      </p:pic>
      <p:pic>
        <p:nvPicPr>
          <p:cNvPr id="3" name="Picture 2">
            <a:extLst>
              <a:ext uri="{FF2B5EF4-FFF2-40B4-BE49-F238E27FC236}">
                <a16:creationId xmlns:a16="http://schemas.microsoft.com/office/drawing/2014/main" id="{3C810EE1-7093-48BB-8B66-1986569E365B}"/>
              </a:ext>
            </a:extLst>
          </p:cNvPr>
          <p:cNvPicPr>
            <a:picLocks noChangeAspect="1"/>
          </p:cNvPicPr>
          <p:nvPr/>
        </p:nvPicPr>
        <p:blipFill>
          <a:blip r:embed="rId3"/>
          <a:stretch>
            <a:fillRect/>
          </a:stretch>
        </p:blipFill>
        <p:spPr>
          <a:xfrm>
            <a:off x="3566691" y="2915038"/>
            <a:ext cx="4071938" cy="1507331"/>
          </a:xfrm>
          <a:prstGeom prst="rect">
            <a:avLst/>
          </a:prstGeom>
        </p:spPr>
      </p:pic>
    </p:spTree>
    <p:extLst>
      <p:ext uri="{BB962C8B-B14F-4D97-AF65-F5344CB8AC3E}">
        <p14:creationId xmlns:p14="http://schemas.microsoft.com/office/powerpoint/2010/main" val="4219738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C4D837-459F-4C10-A9A6-FD178CC27B10}"/>
              </a:ext>
            </a:extLst>
          </p:cNvPr>
          <p:cNvPicPr>
            <a:picLocks noChangeAspect="1"/>
          </p:cNvPicPr>
          <p:nvPr/>
        </p:nvPicPr>
        <p:blipFill>
          <a:blip r:embed="rId3"/>
          <a:stretch>
            <a:fillRect/>
          </a:stretch>
        </p:blipFill>
        <p:spPr>
          <a:xfrm>
            <a:off x="86497" y="222220"/>
            <a:ext cx="9144000" cy="3206780"/>
          </a:xfrm>
          <a:prstGeom prst="rect">
            <a:avLst/>
          </a:prstGeom>
        </p:spPr>
      </p:pic>
      <p:pic>
        <p:nvPicPr>
          <p:cNvPr id="5" name="Picture 4">
            <a:extLst>
              <a:ext uri="{FF2B5EF4-FFF2-40B4-BE49-F238E27FC236}">
                <a16:creationId xmlns:a16="http://schemas.microsoft.com/office/drawing/2014/main" id="{12F4A13D-614D-47CA-AA1B-8FA590501145}"/>
              </a:ext>
            </a:extLst>
          </p:cNvPr>
          <p:cNvPicPr>
            <a:picLocks noChangeAspect="1"/>
          </p:cNvPicPr>
          <p:nvPr/>
        </p:nvPicPr>
        <p:blipFill>
          <a:blip r:embed="rId4"/>
          <a:stretch>
            <a:fillRect/>
          </a:stretch>
        </p:blipFill>
        <p:spPr>
          <a:xfrm>
            <a:off x="86497" y="3571103"/>
            <a:ext cx="9144000" cy="2499282"/>
          </a:xfrm>
          <a:prstGeom prst="rect">
            <a:avLst/>
          </a:prstGeom>
        </p:spPr>
      </p:pic>
    </p:spTree>
    <p:extLst>
      <p:ext uri="{BB962C8B-B14F-4D97-AF65-F5344CB8AC3E}">
        <p14:creationId xmlns:p14="http://schemas.microsoft.com/office/powerpoint/2010/main" val="11822460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28E4F2-0BD6-43BE-91A6-A57D9E2753DD}"/>
              </a:ext>
            </a:extLst>
          </p:cNvPr>
          <p:cNvPicPr>
            <a:picLocks noChangeAspect="1"/>
          </p:cNvPicPr>
          <p:nvPr/>
        </p:nvPicPr>
        <p:blipFill>
          <a:blip r:embed="rId3"/>
          <a:stretch>
            <a:fillRect/>
          </a:stretch>
        </p:blipFill>
        <p:spPr>
          <a:xfrm>
            <a:off x="0" y="1101721"/>
            <a:ext cx="9144000" cy="637730"/>
          </a:xfrm>
          <a:prstGeom prst="rect">
            <a:avLst/>
          </a:prstGeom>
        </p:spPr>
      </p:pic>
      <p:pic>
        <p:nvPicPr>
          <p:cNvPr id="6" name="Picture 5">
            <a:extLst>
              <a:ext uri="{FF2B5EF4-FFF2-40B4-BE49-F238E27FC236}">
                <a16:creationId xmlns:a16="http://schemas.microsoft.com/office/drawing/2014/main" id="{3937F9D3-8B1D-42E8-8696-08C37830F963}"/>
              </a:ext>
            </a:extLst>
          </p:cNvPr>
          <p:cNvPicPr>
            <a:picLocks noChangeAspect="1"/>
          </p:cNvPicPr>
          <p:nvPr/>
        </p:nvPicPr>
        <p:blipFill>
          <a:blip r:embed="rId4"/>
          <a:stretch>
            <a:fillRect/>
          </a:stretch>
        </p:blipFill>
        <p:spPr>
          <a:xfrm>
            <a:off x="0" y="1948765"/>
            <a:ext cx="8572500" cy="3807515"/>
          </a:xfrm>
          <a:prstGeom prst="rect">
            <a:avLst/>
          </a:prstGeom>
        </p:spPr>
      </p:pic>
    </p:spTree>
    <p:extLst>
      <p:ext uri="{BB962C8B-B14F-4D97-AF65-F5344CB8AC3E}">
        <p14:creationId xmlns:p14="http://schemas.microsoft.com/office/powerpoint/2010/main" val="40920087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317F56-435D-4682-94C4-1BF978AB7B6E}"/>
              </a:ext>
            </a:extLst>
          </p:cNvPr>
          <p:cNvPicPr>
            <a:picLocks noChangeAspect="1"/>
          </p:cNvPicPr>
          <p:nvPr/>
        </p:nvPicPr>
        <p:blipFill>
          <a:blip r:embed="rId2"/>
          <a:stretch>
            <a:fillRect/>
          </a:stretch>
        </p:blipFill>
        <p:spPr>
          <a:xfrm>
            <a:off x="1079144" y="857250"/>
            <a:ext cx="6985713" cy="5143500"/>
          </a:xfrm>
          <a:prstGeom prst="rect">
            <a:avLst/>
          </a:prstGeom>
        </p:spPr>
      </p:pic>
    </p:spTree>
    <p:extLst>
      <p:ext uri="{BB962C8B-B14F-4D97-AF65-F5344CB8AC3E}">
        <p14:creationId xmlns:p14="http://schemas.microsoft.com/office/powerpoint/2010/main" val="26756737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2E0D3F-06FC-4EC0-8F10-AF249FD1C8BB}"/>
              </a:ext>
            </a:extLst>
          </p:cNvPr>
          <p:cNvPicPr>
            <a:picLocks noChangeAspect="1"/>
          </p:cNvPicPr>
          <p:nvPr/>
        </p:nvPicPr>
        <p:blipFill>
          <a:blip r:embed="rId2"/>
          <a:stretch>
            <a:fillRect/>
          </a:stretch>
        </p:blipFill>
        <p:spPr>
          <a:xfrm>
            <a:off x="589360" y="1075930"/>
            <a:ext cx="7965281" cy="3157538"/>
          </a:xfrm>
          <a:prstGeom prst="rect">
            <a:avLst/>
          </a:prstGeom>
        </p:spPr>
      </p:pic>
    </p:spTree>
    <p:extLst>
      <p:ext uri="{BB962C8B-B14F-4D97-AF65-F5344CB8AC3E}">
        <p14:creationId xmlns:p14="http://schemas.microsoft.com/office/powerpoint/2010/main" val="6753959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94DFFB-3994-441B-B062-53563714CEB6}"/>
              </a:ext>
            </a:extLst>
          </p:cNvPr>
          <p:cNvPicPr>
            <a:picLocks noChangeAspect="1"/>
          </p:cNvPicPr>
          <p:nvPr/>
        </p:nvPicPr>
        <p:blipFill>
          <a:blip r:embed="rId2"/>
          <a:stretch>
            <a:fillRect/>
          </a:stretch>
        </p:blipFill>
        <p:spPr>
          <a:xfrm>
            <a:off x="335042" y="1410442"/>
            <a:ext cx="7650956" cy="3078956"/>
          </a:xfrm>
          <a:prstGeom prst="rect">
            <a:avLst/>
          </a:prstGeom>
        </p:spPr>
      </p:pic>
    </p:spTree>
    <p:extLst>
      <p:ext uri="{BB962C8B-B14F-4D97-AF65-F5344CB8AC3E}">
        <p14:creationId xmlns:p14="http://schemas.microsoft.com/office/powerpoint/2010/main" val="17244999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8D2D58-F243-48F4-960E-9903D8F01140}"/>
              </a:ext>
            </a:extLst>
          </p:cNvPr>
          <p:cNvPicPr>
            <a:picLocks noChangeAspect="1"/>
          </p:cNvPicPr>
          <p:nvPr/>
        </p:nvPicPr>
        <p:blipFill>
          <a:blip r:embed="rId3"/>
          <a:stretch>
            <a:fillRect/>
          </a:stretch>
        </p:blipFill>
        <p:spPr>
          <a:xfrm>
            <a:off x="0" y="1138906"/>
            <a:ext cx="9144000" cy="836372"/>
          </a:xfrm>
          <a:prstGeom prst="rect">
            <a:avLst/>
          </a:prstGeom>
        </p:spPr>
      </p:pic>
      <p:pic>
        <p:nvPicPr>
          <p:cNvPr id="3" name="Picture 2">
            <a:extLst>
              <a:ext uri="{FF2B5EF4-FFF2-40B4-BE49-F238E27FC236}">
                <a16:creationId xmlns:a16="http://schemas.microsoft.com/office/drawing/2014/main" id="{F93F635A-24E5-4635-9831-77D33121CA81}"/>
              </a:ext>
            </a:extLst>
          </p:cNvPr>
          <p:cNvPicPr>
            <a:picLocks noChangeAspect="1"/>
          </p:cNvPicPr>
          <p:nvPr/>
        </p:nvPicPr>
        <p:blipFill rotWithShape="1">
          <a:blip r:embed="rId4"/>
          <a:srcRect t="15070"/>
          <a:stretch/>
        </p:blipFill>
        <p:spPr>
          <a:xfrm>
            <a:off x="0" y="1823287"/>
            <a:ext cx="9144000" cy="1326035"/>
          </a:xfrm>
          <a:prstGeom prst="rect">
            <a:avLst/>
          </a:prstGeom>
        </p:spPr>
      </p:pic>
    </p:spTree>
    <p:extLst>
      <p:ext uri="{BB962C8B-B14F-4D97-AF65-F5344CB8AC3E}">
        <p14:creationId xmlns:p14="http://schemas.microsoft.com/office/powerpoint/2010/main" val="36135369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BBF288-7BD8-4E28-8DDC-7A8C1BC7D508}"/>
              </a:ext>
            </a:extLst>
          </p:cNvPr>
          <p:cNvPicPr>
            <a:picLocks noChangeAspect="1"/>
          </p:cNvPicPr>
          <p:nvPr/>
        </p:nvPicPr>
        <p:blipFill>
          <a:blip r:embed="rId2"/>
          <a:stretch>
            <a:fillRect/>
          </a:stretch>
        </p:blipFill>
        <p:spPr>
          <a:xfrm>
            <a:off x="0" y="1444517"/>
            <a:ext cx="9144000" cy="3968967"/>
          </a:xfrm>
          <a:prstGeom prst="rect">
            <a:avLst/>
          </a:prstGeom>
        </p:spPr>
      </p:pic>
    </p:spTree>
    <p:extLst>
      <p:ext uri="{BB962C8B-B14F-4D97-AF65-F5344CB8AC3E}">
        <p14:creationId xmlns:p14="http://schemas.microsoft.com/office/powerpoint/2010/main" val="25408841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5C219-6BDA-420C-89FA-8637D9EB88C5}"/>
              </a:ext>
            </a:extLst>
          </p:cNvPr>
          <p:cNvPicPr>
            <a:picLocks noChangeAspect="1"/>
          </p:cNvPicPr>
          <p:nvPr/>
        </p:nvPicPr>
        <p:blipFill>
          <a:blip r:embed="rId2"/>
          <a:stretch>
            <a:fillRect/>
          </a:stretch>
        </p:blipFill>
        <p:spPr>
          <a:xfrm>
            <a:off x="553487" y="590550"/>
            <a:ext cx="7037938" cy="5265420"/>
          </a:xfrm>
          <a:prstGeom prst="rect">
            <a:avLst/>
          </a:prstGeom>
        </p:spPr>
      </p:pic>
    </p:spTree>
    <p:extLst>
      <p:ext uri="{BB962C8B-B14F-4D97-AF65-F5344CB8AC3E}">
        <p14:creationId xmlns:p14="http://schemas.microsoft.com/office/powerpoint/2010/main" val="12998771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7B617-C2F0-4399-9391-678BE982314C}"/>
              </a:ext>
            </a:extLst>
          </p:cNvPr>
          <p:cNvPicPr>
            <a:picLocks noChangeAspect="1"/>
          </p:cNvPicPr>
          <p:nvPr/>
        </p:nvPicPr>
        <p:blipFill>
          <a:blip r:embed="rId3"/>
          <a:stretch>
            <a:fillRect/>
          </a:stretch>
        </p:blipFill>
        <p:spPr>
          <a:xfrm>
            <a:off x="374333" y="1492187"/>
            <a:ext cx="8029575" cy="3343275"/>
          </a:xfrm>
          <a:prstGeom prst="rect">
            <a:avLst/>
          </a:prstGeom>
        </p:spPr>
      </p:pic>
    </p:spTree>
    <p:extLst>
      <p:ext uri="{BB962C8B-B14F-4D97-AF65-F5344CB8AC3E}">
        <p14:creationId xmlns:p14="http://schemas.microsoft.com/office/powerpoint/2010/main" val="11035987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B8F094-0636-44B7-8EC2-AF9B9E0EE9CA}"/>
              </a:ext>
            </a:extLst>
          </p:cNvPr>
          <p:cNvPicPr>
            <a:picLocks noChangeAspect="1"/>
          </p:cNvPicPr>
          <p:nvPr/>
        </p:nvPicPr>
        <p:blipFill>
          <a:blip r:embed="rId2"/>
          <a:stretch>
            <a:fillRect/>
          </a:stretch>
        </p:blipFill>
        <p:spPr>
          <a:xfrm>
            <a:off x="0" y="1644916"/>
            <a:ext cx="9144000" cy="3568168"/>
          </a:xfrm>
          <a:prstGeom prst="rect">
            <a:avLst/>
          </a:prstGeom>
        </p:spPr>
      </p:pic>
    </p:spTree>
    <p:extLst>
      <p:ext uri="{BB962C8B-B14F-4D97-AF65-F5344CB8AC3E}">
        <p14:creationId xmlns:p14="http://schemas.microsoft.com/office/powerpoint/2010/main" val="39177065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9D2EBC-3DC5-4A76-AB0A-5B0497CD5575}"/>
              </a:ext>
            </a:extLst>
          </p:cNvPr>
          <p:cNvPicPr>
            <a:picLocks noChangeAspect="1"/>
          </p:cNvPicPr>
          <p:nvPr/>
        </p:nvPicPr>
        <p:blipFill>
          <a:blip r:embed="rId3"/>
          <a:stretch>
            <a:fillRect/>
          </a:stretch>
        </p:blipFill>
        <p:spPr>
          <a:xfrm>
            <a:off x="0" y="1803400"/>
            <a:ext cx="9144000" cy="3251200"/>
          </a:xfrm>
          <a:prstGeom prst="rect">
            <a:avLst/>
          </a:prstGeom>
        </p:spPr>
      </p:pic>
    </p:spTree>
    <p:extLst>
      <p:ext uri="{BB962C8B-B14F-4D97-AF65-F5344CB8AC3E}">
        <p14:creationId xmlns:p14="http://schemas.microsoft.com/office/powerpoint/2010/main" val="11317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24B5D0-A20A-4CA4-80CE-60015EBD430E}"/>
              </a:ext>
            </a:extLst>
          </p:cNvPr>
          <p:cNvPicPr>
            <a:picLocks noChangeAspect="1"/>
          </p:cNvPicPr>
          <p:nvPr/>
        </p:nvPicPr>
        <p:blipFill>
          <a:blip r:embed="rId2"/>
          <a:stretch>
            <a:fillRect/>
          </a:stretch>
        </p:blipFill>
        <p:spPr>
          <a:xfrm>
            <a:off x="0" y="1133553"/>
            <a:ext cx="9144000" cy="1530298"/>
          </a:xfrm>
          <a:prstGeom prst="rect">
            <a:avLst/>
          </a:prstGeom>
        </p:spPr>
      </p:pic>
      <p:pic>
        <p:nvPicPr>
          <p:cNvPr id="3" name="Picture 2">
            <a:extLst>
              <a:ext uri="{FF2B5EF4-FFF2-40B4-BE49-F238E27FC236}">
                <a16:creationId xmlns:a16="http://schemas.microsoft.com/office/drawing/2014/main" id="{1B16AED7-B5D9-4392-9194-55B9CF36D79A}"/>
              </a:ext>
            </a:extLst>
          </p:cNvPr>
          <p:cNvPicPr>
            <a:picLocks noChangeAspect="1"/>
          </p:cNvPicPr>
          <p:nvPr/>
        </p:nvPicPr>
        <p:blipFill>
          <a:blip r:embed="rId3"/>
          <a:stretch>
            <a:fillRect/>
          </a:stretch>
        </p:blipFill>
        <p:spPr>
          <a:xfrm>
            <a:off x="86497" y="3429000"/>
            <a:ext cx="9144000" cy="1905522"/>
          </a:xfrm>
          <a:prstGeom prst="rect">
            <a:avLst/>
          </a:prstGeom>
        </p:spPr>
      </p:pic>
    </p:spTree>
    <p:extLst>
      <p:ext uri="{BB962C8B-B14F-4D97-AF65-F5344CB8AC3E}">
        <p14:creationId xmlns:p14="http://schemas.microsoft.com/office/powerpoint/2010/main" val="22901134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796159-4BEE-43B1-8276-0A419B9F68BA}"/>
              </a:ext>
            </a:extLst>
          </p:cNvPr>
          <p:cNvPicPr>
            <a:picLocks noChangeAspect="1"/>
          </p:cNvPicPr>
          <p:nvPr/>
        </p:nvPicPr>
        <p:blipFill>
          <a:blip r:embed="rId3"/>
          <a:stretch>
            <a:fillRect/>
          </a:stretch>
        </p:blipFill>
        <p:spPr>
          <a:xfrm>
            <a:off x="0" y="1904369"/>
            <a:ext cx="9144000" cy="522926"/>
          </a:xfrm>
          <a:prstGeom prst="rect">
            <a:avLst/>
          </a:prstGeom>
        </p:spPr>
      </p:pic>
      <p:pic>
        <p:nvPicPr>
          <p:cNvPr id="3" name="Picture 2">
            <a:extLst>
              <a:ext uri="{FF2B5EF4-FFF2-40B4-BE49-F238E27FC236}">
                <a16:creationId xmlns:a16="http://schemas.microsoft.com/office/drawing/2014/main" id="{C1B412C0-FB3F-4CEE-93A4-A810CD8CBBB3}"/>
              </a:ext>
            </a:extLst>
          </p:cNvPr>
          <p:cNvPicPr>
            <a:picLocks noChangeAspect="1"/>
          </p:cNvPicPr>
          <p:nvPr/>
        </p:nvPicPr>
        <p:blipFill>
          <a:blip r:embed="rId4"/>
          <a:stretch>
            <a:fillRect/>
          </a:stretch>
        </p:blipFill>
        <p:spPr>
          <a:xfrm>
            <a:off x="82296" y="857251"/>
            <a:ext cx="2258568" cy="973913"/>
          </a:xfrm>
          <a:prstGeom prst="rect">
            <a:avLst/>
          </a:prstGeom>
        </p:spPr>
      </p:pic>
      <p:pic>
        <p:nvPicPr>
          <p:cNvPr id="6" name="Picture 5">
            <a:extLst>
              <a:ext uri="{FF2B5EF4-FFF2-40B4-BE49-F238E27FC236}">
                <a16:creationId xmlns:a16="http://schemas.microsoft.com/office/drawing/2014/main" id="{C34BCBED-7A87-4C68-AE67-81E1934B94E3}"/>
              </a:ext>
            </a:extLst>
          </p:cNvPr>
          <p:cNvPicPr>
            <a:picLocks noChangeAspect="1"/>
          </p:cNvPicPr>
          <p:nvPr/>
        </p:nvPicPr>
        <p:blipFill rotWithShape="1">
          <a:blip r:embed="rId5"/>
          <a:srcRect l="1800"/>
          <a:stretch/>
        </p:blipFill>
        <p:spPr>
          <a:xfrm>
            <a:off x="0" y="2519556"/>
            <a:ext cx="8979408" cy="3481195"/>
          </a:xfrm>
          <a:prstGeom prst="rect">
            <a:avLst/>
          </a:prstGeom>
        </p:spPr>
      </p:pic>
    </p:spTree>
    <p:extLst>
      <p:ext uri="{BB962C8B-B14F-4D97-AF65-F5344CB8AC3E}">
        <p14:creationId xmlns:p14="http://schemas.microsoft.com/office/powerpoint/2010/main" val="17489386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53A03-B094-4434-B2FC-95F015015EFE}"/>
              </a:ext>
            </a:extLst>
          </p:cNvPr>
          <p:cNvPicPr>
            <a:picLocks noChangeAspect="1"/>
          </p:cNvPicPr>
          <p:nvPr/>
        </p:nvPicPr>
        <p:blipFill>
          <a:blip r:embed="rId3"/>
          <a:stretch>
            <a:fillRect/>
          </a:stretch>
        </p:blipFill>
        <p:spPr>
          <a:xfrm>
            <a:off x="428339" y="1119426"/>
            <a:ext cx="7958138" cy="3064669"/>
          </a:xfrm>
          <a:prstGeom prst="rect">
            <a:avLst/>
          </a:prstGeom>
        </p:spPr>
      </p:pic>
      <p:pic>
        <p:nvPicPr>
          <p:cNvPr id="3" name="Picture 2">
            <a:extLst>
              <a:ext uri="{FF2B5EF4-FFF2-40B4-BE49-F238E27FC236}">
                <a16:creationId xmlns:a16="http://schemas.microsoft.com/office/drawing/2014/main" id="{8DF4868B-60A6-4601-BB83-F569390A568F}"/>
              </a:ext>
            </a:extLst>
          </p:cNvPr>
          <p:cNvPicPr>
            <a:picLocks noChangeAspect="1"/>
          </p:cNvPicPr>
          <p:nvPr/>
        </p:nvPicPr>
        <p:blipFill>
          <a:blip r:embed="rId4"/>
          <a:stretch>
            <a:fillRect/>
          </a:stretch>
        </p:blipFill>
        <p:spPr>
          <a:xfrm>
            <a:off x="428340" y="4719019"/>
            <a:ext cx="7279481" cy="821531"/>
          </a:xfrm>
          <a:prstGeom prst="rect">
            <a:avLst/>
          </a:prstGeom>
        </p:spPr>
      </p:pic>
    </p:spTree>
    <p:extLst>
      <p:ext uri="{BB962C8B-B14F-4D97-AF65-F5344CB8AC3E}">
        <p14:creationId xmlns:p14="http://schemas.microsoft.com/office/powerpoint/2010/main" val="23481724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59C202-6046-4069-BD4A-E32B51623AEA}"/>
              </a:ext>
            </a:extLst>
          </p:cNvPr>
          <p:cNvPicPr>
            <a:picLocks noChangeAspect="1"/>
          </p:cNvPicPr>
          <p:nvPr/>
        </p:nvPicPr>
        <p:blipFill>
          <a:blip r:embed="rId3"/>
          <a:stretch>
            <a:fillRect/>
          </a:stretch>
        </p:blipFill>
        <p:spPr>
          <a:xfrm>
            <a:off x="0" y="1194666"/>
            <a:ext cx="9144000" cy="273186"/>
          </a:xfrm>
          <a:prstGeom prst="rect">
            <a:avLst/>
          </a:prstGeom>
        </p:spPr>
      </p:pic>
      <p:pic>
        <p:nvPicPr>
          <p:cNvPr id="3" name="Picture 2">
            <a:extLst>
              <a:ext uri="{FF2B5EF4-FFF2-40B4-BE49-F238E27FC236}">
                <a16:creationId xmlns:a16="http://schemas.microsoft.com/office/drawing/2014/main" id="{6084A25C-634C-4F8B-ACE3-0503F888473D}"/>
              </a:ext>
            </a:extLst>
          </p:cNvPr>
          <p:cNvPicPr>
            <a:picLocks noChangeAspect="1"/>
          </p:cNvPicPr>
          <p:nvPr/>
        </p:nvPicPr>
        <p:blipFill>
          <a:blip r:embed="rId4"/>
          <a:stretch>
            <a:fillRect/>
          </a:stretch>
        </p:blipFill>
        <p:spPr>
          <a:xfrm>
            <a:off x="0" y="1669558"/>
            <a:ext cx="9144000" cy="3844637"/>
          </a:xfrm>
          <a:prstGeom prst="rect">
            <a:avLst/>
          </a:prstGeom>
        </p:spPr>
      </p:pic>
    </p:spTree>
    <p:extLst>
      <p:ext uri="{BB962C8B-B14F-4D97-AF65-F5344CB8AC3E}">
        <p14:creationId xmlns:p14="http://schemas.microsoft.com/office/powerpoint/2010/main" val="10165157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FE44AD-85F6-4A3A-B7F2-9A970D7688E7}"/>
              </a:ext>
            </a:extLst>
          </p:cNvPr>
          <p:cNvPicPr>
            <a:picLocks noChangeAspect="1"/>
          </p:cNvPicPr>
          <p:nvPr/>
        </p:nvPicPr>
        <p:blipFill>
          <a:blip r:embed="rId2"/>
          <a:stretch>
            <a:fillRect/>
          </a:stretch>
        </p:blipFill>
        <p:spPr>
          <a:xfrm>
            <a:off x="1548353" y="1557337"/>
            <a:ext cx="7665244" cy="1871663"/>
          </a:xfrm>
          <a:prstGeom prst="rect">
            <a:avLst/>
          </a:prstGeom>
        </p:spPr>
      </p:pic>
    </p:spTree>
    <p:extLst>
      <p:ext uri="{BB962C8B-B14F-4D97-AF65-F5344CB8AC3E}">
        <p14:creationId xmlns:p14="http://schemas.microsoft.com/office/powerpoint/2010/main" val="17930023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E98A47-6ACD-4AE6-B296-3449227CCD67}"/>
              </a:ext>
            </a:extLst>
          </p:cNvPr>
          <p:cNvPicPr>
            <a:picLocks noChangeAspect="1"/>
          </p:cNvPicPr>
          <p:nvPr/>
        </p:nvPicPr>
        <p:blipFill>
          <a:blip r:embed="rId3"/>
          <a:stretch>
            <a:fillRect/>
          </a:stretch>
        </p:blipFill>
        <p:spPr>
          <a:xfrm>
            <a:off x="0" y="1282168"/>
            <a:ext cx="9144000" cy="892097"/>
          </a:xfrm>
          <a:prstGeom prst="rect">
            <a:avLst/>
          </a:prstGeom>
        </p:spPr>
      </p:pic>
      <p:pic>
        <p:nvPicPr>
          <p:cNvPr id="3" name="Picture 2">
            <a:extLst>
              <a:ext uri="{FF2B5EF4-FFF2-40B4-BE49-F238E27FC236}">
                <a16:creationId xmlns:a16="http://schemas.microsoft.com/office/drawing/2014/main" id="{C63445B6-7E59-4999-BF52-845D0DE75638}"/>
              </a:ext>
            </a:extLst>
          </p:cNvPr>
          <p:cNvPicPr>
            <a:picLocks noChangeAspect="1"/>
          </p:cNvPicPr>
          <p:nvPr/>
        </p:nvPicPr>
        <p:blipFill>
          <a:blip r:embed="rId4"/>
          <a:stretch>
            <a:fillRect/>
          </a:stretch>
        </p:blipFill>
        <p:spPr>
          <a:xfrm>
            <a:off x="0" y="2399500"/>
            <a:ext cx="9144000" cy="3601250"/>
          </a:xfrm>
          <a:prstGeom prst="rect">
            <a:avLst/>
          </a:prstGeom>
        </p:spPr>
      </p:pic>
    </p:spTree>
    <p:extLst>
      <p:ext uri="{BB962C8B-B14F-4D97-AF65-F5344CB8AC3E}">
        <p14:creationId xmlns:p14="http://schemas.microsoft.com/office/powerpoint/2010/main" val="3239909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C11941-6E00-4460-ADC0-B820D41CD8CE}"/>
              </a:ext>
            </a:extLst>
          </p:cNvPr>
          <p:cNvPicPr>
            <a:picLocks noChangeAspect="1"/>
          </p:cNvPicPr>
          <p:nvPr/>
        </p:nvPicPr>
        <p:blipFill>
          <a:blip r:embed="rId2"/>
          <a:stretch>
            <a:fillRect/>
          </a:stretch>
        </p:blipFill>
        <p:spPr>
          <a:xfrm>
            <a:off x="174022" y="1113425"/>
            <a:ext cx="7643813" cy="3936206"/>
          </a:xfrm>
          <a:prstGeom prst="rect">
            <a:avLst/>
          </a:prstGeom>
        </p:spPr>
      </p:pic>
    </p:spTree>
    <p:extLst>
      <p:ext uri="{BB962C8B-B14F-4D97-AF65-F5344CB8AC3E}">
        <p14:creationId xmlns:p14="http://schemas.microsoft.com/office/powerpoint/2010/main" val="17658310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F4C875-4A2A-4CEF-8C76-03A4D3708C7D}"/>
              </a:ext>
            </a:extLst>
          </p:cNvPr>
          <p:cNvPicPr>
            <a:picLocks noChangeAspect="1"/>
          </p:cNvPicPr>
          <p:nvPr/>
        </p:nvPicPr>
        <p:blipFill>
          <a:blip r:embed="rId2"/>
          <a:stretch>
            <a:fillRect/>
          </a:stretch>
        </p:blipFill>
        <p:spPr>
          <a:xfrm>
            <a:off x="0" y="1692554"/>
            <a:ext cx="9144000" cy="3472892"/>
          </a:xfrm>
          <a:prstGeom prst="rect">
            <a:avLst/>
          </a:prstGeom>
        </p:spPr>
      </p:pic>
      <p:pic>
        <p:nvPicPr>
          <p:cNvPr id="3" name="Picture 2">
            <a:extLst>
              <a:ext uri="{FF2B5EF4-FFF2-40B4-BE49-F238E27FC236}">
                <a16:creationId xmlns:a16="http://schemas.microsoft.com/office/drawing/2014/main" id="{5820CBEB-D363-4CE7-A3CF-BB6A7337CFF7}"/>
              </a:ext>
            </a:extLst>
          </p:cNvPr>
          <p:cNvPicPr>
            <a:picLocks noChangeAspect="1"/>
          </p:cNvPicPr>
          <p:nvPr/>
        </p:nvPicPr>
        <p:blipFill rotWithShape="1">
          <a:blip r:embed="rId3"/>
          <a:srcRect l="2229"/>
          <a:stretch/>
        </p:blipFill>
        <p:spPr>
          <a:xfrm>
            <a:off x="5175504" y="2072016"/>
            <a:ext cx="3080192" cy="1235869"/>
          </a:xfrm>
          <a:prstGeom prst="rect">
            <a:avLst/>
          </a:prstGeom>
        </p:spPr>
      </p:pic>
    </p:spTree>
    <p:extLst>
      <p:ext uri="{BB962C8B-B14F-4D97-AF65-F5344CB8AC3E}">
        <p14:creationId xmlns:p14="http://schemas.microsoft.com/office/powerpoint/2010/main" val="18516426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8CD97-95AD-48FF-A76D-04CCA8FD1446}"/>
              </a:ext>
            </a:extLst>
          </p:cNvPr>
          <p:cNvPicPr>
            <a:picLocks noChangeAspect="1"/>
          </p:cNvPicPr>
          <p:nvPr/>
        </p:nvPicPr>
        <p:blipFill>
          <a:blip r:embed="rId3"/>
          <a:stretch>
            <a:fillRect/>
          </a:stretch>
        </p:blipFill>
        <p:spPr>
          <a:xfrm>
            <a:off x="365263" y="707230"/>
            <a:ext cx="8279818" cy="3457265"/>
          </a:xfrm>
          <a:prstGeom prst="rect">
            <a:avLst/>
          </a:prstGeom>
        </p:spPr>
      </p:pic>
    </p:spTree>
    <p:extLst>
      <p:ext uri="{BB962C8B-B14F-4D97-AF65-F5344CB8AC3E}">
        <p14:creationId xmlns:p14="http://schemas.microsoft.com/office/powerpoint/2010/main" val="3064511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88F8C1-B9DE-4E9E-8A5E-B8EE4AC5FFC3}"/>
              </a:ext>
            </a:extLst>
          </p:cNvPr>
          <p:cNvPicPr>
            <a:picLocks noChangeAspect="1"/>
          </p:cNvPicPr>
          <p:nvPr/>
        </p:nvPicPr>
        <p:blipFill>
          <a:blip r:embed="rId2"/>
          <a:stretch>
            <a:fillRect/>
          </a:stretch>
        </p:blipFill>
        <p:spPr>
          <a:xfrm>
            <a:off x="0" y="1660724"/>
            <a:ext cx="9144000" cy="3353673"/>
          </a:xfrm>
          <a:prstGeom prst="rect">
            <a:avLst/>
          </a:prstGeom>
        </p:spPr>
      </p:pic>
    </p:spTree>
    <p:extLst>
      <p:ext uri="{BB962C8B-B14F-4D97-AF65-F5344CB8AC3E}">
        <p14:creationId xmlns:p14="http://schemas.microsoft.com/office/powerpoint/2010/main" val="27302413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B30FE1-916C-4D01-9798-E445382FC0B2}"/>
              </a:ext>
            </a:extLst>
          </p:cNvPr>
          <p:cNvPicPr>
            <a:picLocks noChangeAspect="1"/>
          </p:cNvPicPr>
          <p:nvPr/>
        </p:nvPicPr>
        <p:blipFill>
          <a:blip r:embed="rId3"/>
          <a:stretch>
            <a:fillRect/>
          </a:stretch>
        </p:blipFill>
        <p:spPr>
          <a:xfrm>
            <a:off x="455812" y="1652779"/>
            <a:ext cx="6718799" cy="2796206"/>
          </a:xfrm>
          <a:prstGeom prst="rect">
            <a:avLst/>
          </a:prstGeom>
        </p:spPr>
      </p:pic>
    </p:spTree>
    <p:extLst>
      <p:ext uri="{BB962C8B-B14F-4D97-AF65-F5344CB8AC3E}">
        <p14:creationId xmlns:p14="http://schemas.microsoft.com/office/powerpoint/2010/main" val="2564476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ECEF81-A389-497E-86AD-517DC09D95B7}"/>
              </a:ext>
            </a:extLst>
          </p:cNvPr>
          <p:cNvPicPr>
            <a:picLocks noChangeAspect="1"/>
          </p:cNvPicPr>
          <p:nvPr/>
        </p:nvPicPr>
        <p:blipFill rotWithShape="1">
          <a:blip r:embed="rId3"/>
          <a:srcRect/>
          <a:stretch/>
        </p:blipFill>
        <p:spPr>
          <a:xfrm>
            <a:off x="0" y="2150076"/>
            <a:ext cx="9144000" cy="1994697"/>
          </a:xfrm>
          <a:prstGeom prst="rect">
            <a:avLst/>
          </a:prstGeom>
        </p:spPr>
      </p:pic>
    </p:spTree>
    <p:extLst>
      <p:ext uri="{BB962C8B-B14F-4D97-AF65-F5344CB8AC3E}">
        <p14:creationId xmlns:p14="http://schemas.microsoft.com/office/powerpoint/2010/main" val="17631138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58B88A-500F-4360-962C-B9C3BC5D7158}"/>
              </a:ext>
            </a:extLst>
          </p:cNvPr>
          <p:cNvSpPr/>
          <p:nvPr/>
        </p:nvSpPr>
        <p:spPr>
          <a:xfrm>
            <a:off x="530352" y="4597317"/>
            <a:ext cx="7955280" cy="507831"/>
          </a:xfrm>
          <a:prstGeom prst="rect">
            <a:avLst/>
          </a:prstGeom>
        </p:spPr>
        <p:txBody>
          <a:bodyPr wrap="square">
            <a:spAutoFit/>
          </a:bodyPr>
          <a:lstStyle/>
          <a:p>
            <a:r>
              <a:rPr lang="en-CA" sz="1350" dirty="0" err="1"/>
              <a:t>sqoop</a:t>
            </a:r>
            <a:r>
              <a:rPr lang="en-CA" sz="1350" dirty="0"/>
              <a:t>-import --connect </a:t>
            </a:r>
            <a:r>
              <a:rPr lang="en-CA" sz="1350" dirty="0" err="1"/>
              <a:t>jdbc:mysql</a:t>
            </a:r>
            <a:r>
              <a:rPr lang="en-CA" sz="1350" dirty="0"/>
              <a:t>://sandbox-hdp.hortonworks.com/</a:t>
            </a:r>
            <a:r>
              <a:rPr lang="en-CA" sz="1350" dirty="0">
                <a:solidFill>
                  <a:srgbClr val="FF0000"/>
                </a:solidFill>
              </a:rPr>
              <a:t>hive --username root --P --table TBLS --target-</a:t>
            </a:r>
            <a:r>
              <a:rPr lang="en-CA" sz="1350" dirty="0" err="1">
                <a:solidFill>
                  <a:srgbClr val="FF0000"/>
                </a:solidFill>
              </a:rPr>
              <a:t>dir</a:t>
            </a:r>
            <a:r>
              <a:rPr lang="en-CA" sz="1350" dirty="0">
                <a:solidFill>
                  <a:srgbClr val="FF0000"/>
                </a:solidFill>
              </a:rPr>
              <a:t> /user/pedram/</a:t>
            </a:r>
            <a:r>
              <a:rPr lang="en-CA" sz="1350" dirty="0" err="1">
                <a:solidFill>
                  <a:srgbClr val="FF0000"/>
                </a:solidFill>
              </a:rPr>
              <a:t>sqoop</a:t>
            </a:r>
            <a:r>
              <a:rPr lang="en-CA" sz="1350" dirty="0">
                <a:solidFill>
                  <a:srgbClr val="FF0000"/>
                </a:solidFill>
              </a:rPr>
              <a:t>/</a:t>
            </a:r>
            <a:r>
              <a:rPr lang="en-CA" sz="1350" dirty="0" err="1">
                <a:solidFill>
                  <a:srgbClr val="FF0000"/>
                </a:solidFill>
              </a:rPr>
              <a:t>tbls</a:t>
            </a:r>
            <a:r>
              <a:rPr lang="en-CA" sz="1350" dirty="0">
                <a:solidFill>
                  <a:srgbClr val="FF0000"/>
                </a:solidFill>
              </a:rPr>
              <a:t> --fields-terminated-by '|' --num-mappers 8</a:t>
            </a:r>
          </a:p>
        </p:txBody>
      </p:sp>
      <p:pic>
        <p:nvPicPr>
          <p:cNvPr id="4" name="Picture 3">
            <a:extLst>
              <a:ext uri="{FF2B5EF4-FFF2-40B4-BE49-F238E27FC236}">
                <a16:creationId xmlns:a16="http://schemas.microsoft.com/office/drawing/2014/main" id="{1EDABF73-0B15-477D-A448-6F1F8A2129F1}"/>
              </a:ext>
            </a:extLst>
          </p:cNvPr>
          <p:cNvPicPr>
            <a:picLocks noChangeAspect="1"/>
          </p:cNvPicPr>
          <p:nvPr/>
        </p:nvPicPr>
        <p:blipFill>
          <a:blip r:embed="rId3"/>
          <a:stretch>
            <a:fillRect/>
          </a:stretch>
        </p:blipFill>
        <p:spPr>
          <a:xfrm>
            <a:off x="1504759" y="1977104"/>
            <a:ext cx="5837873" cy="2368193"/>
          </a:xfrm>
          <a:prstGeom prst="rect">
            <a:avLst/>
          </a:prstGeom>
        </p:spPr>
      </p:pic>
    </p:spTree>
    <p:extLst>
      <p:ext uri="{BB962C8B-B14F-4D97-AF65-F5344CB8AC3E}">
        <p14:creationId xmlns:p14="http://schemas.microsoft.com/office/powerpoint/2010/main" val="36829072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9DE0F8-BA30-4099-A1B6-4CBF7A97195D}"/>
              </a:ext>
            </a:extLst>
          </p:cNvPr>
          <p:cNvPicPr>
            <a:picLocks noChangeAspect="1"/>
          </p:cNvPicPr>
          <p:nvPr/>
        </p:nvPicPr>
        <p:blipFill>
          <a:blip r:embed="rId3"/>
          <a:stretch>
            <a:fillRect/>
          </a:stretch>
        </p:blipFill>
        <p:spPr>
          <a:xfrm>
            <a:off x="289619" y="1252906"/>
            <a:ext cx="8564762" cy="3677910"/>
          </a:xfrm>
          <a:prstGeom prst="rect">
            <a:avLst/>
          </a:prstGeom>
        </p:spPr>
      </p:pic>
    </p:spTree>
    <p:extLst>
      <p:ext uri="{BB962C8B-B14F-4D97-AF65-F5344CB8AC3E}">
        <p14:creationId xmlns:p14="http://schemas.microsoft.com/office/powerpoint/2010/main" val="22298038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E19ABB-43CC-4669-8236-452BFA3912D2}"/>
              </a:ext>
            </a:extLst>
          </p:cNvPr>
          <p:cNvPicPr>
            <a:picLocks noChangeAspect="1"/>
          </p:cNvPicPr>
          <p:nvPr/>
        </p:nvPicPr>
        <p:blipFill>
          <a:blip r:embed="rId3"/>
          <a:stretch>
            <a:fillRect/>
          </a:stretch>
        </p:blipFill>
        <p:spPr>
          <a:xfrm>
            <a:off x="788813" y="2084546"/>
            <a:ext cx="6908006" cy="1042988"/>
          </a:xfrm>
          <a:prstGeom prst="rect">
            <a:avLst/>
          </a:prstGeom>
        </p:spPr>
      </p:pic>
    </p:spTree>
    <p:extLst>
      <p:ext uri="{BB962C8B-B14F-4D97-AF65-F5344CB8AC3E}">
        <p14:creationId xmlns:p14="http://schemas.microsoft.com/office/powerpoint/2010/main" val="8167817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7F2216-2E1F-408B-A476-82E7677C9F30}"/>
              </a:ext>
            </a:extLst>
          </p:cNvPr>
          <p:cNvPicPr>
            <a:picLocks noChangeAspect="1"/>
          </p:cNvPicPr>
          <p:nvPr/>
        </p:nvPicPr>
        <p:blipFill>
          <a:blip r:embed="rId3"/>
          <a:stretch>
            <a:fillRect/>
          </a:stretch>
        </p:blipFill>
        <p:spPr>
          <a:xfrm>
            <a:off x="0" y="1563775"/>
            <a:ext cx="9144000" cy="3730451"/>
          </a:xfrm>
          <a:prstGeom prst="rect">
            <a:avLst/>
          </a:prstGeom>
        </p:spPr>
      </p:pic>
    </p:spTree>
    <p:extLst>
      <p:ext uri="{BB962C8B-B14F-4D97-AF65-F5344CB8AC3E}">
        <p14:creationId xmlns:p14="http://schemas.microsoft.com/office/powerpoint/2010/main" val="13889859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774053-1FC5-410F-8287-E04B06947E82}"/>
              </a:ext>
            </a:extLst>
          </p:cNvPr>
          <p:cNvPicPr>
            <a:picLocks noChangeAspect="1"/>
          </p:cNvPicPr>
          <p:nvPr/>
        </p:nvPicPr>
        <p:blipFill rotWithShape="1">
          <a:blip r:embed="rId3"/>
          <a:srcRect l="687"/>
          <a:stretch/>
        </p:blipFill>
        <p:spPr>
          <a:xfrm>
            <a:off x="82297" y="931259"/>
            <a:ext cx="6832139" cy="1557338"/>
          </a:xfrm>
          <a:prstGeom prst="rect">
            <a:avLst/>
          </a:prstGeom>
        </p:spPr>
      </p:pic>
      <p:pic>
        <p:nvPicPr>
          <p:cNvPr id="4" name="Picture 3">
            <a:extLst>
              <a:ext uri="{FF2B5EF4-FFF2-40B4-BE49-F238E27FC236}">
                <a16:creationId xmlns:a16="http://schemas.microsoft.com/office/drawing/2014/main" id="{C462489F-1A6B-404F-8229-B636C6BA7A7F}"/>
              </a:ext>
            </a:extLst>
          </p:cNvPr>
          <p:cNvPicPr>
            <a:picLocks noChangeAspect="1"/>
          </p:cNvPicPr>
          <p:nvPr/>
        </p:nvPicPr>
        <p:blipFill>
          <a:blip r:embed="rId4"/>
          <a:stretch>
            <a:fillRect/>
          </a:stretch>
        </p:blipFill>
        <p:spPr>
          <a:xfrm>
            <a:off x="82296" y="2666412"/>
            <a:ext cx="9144000" cy="3334339"/>
          </a:xfrm>
          <a:prstGeom prst="rect">
            <a:avLst/>
          </a:prstGeom>
        </p:spPr>
      </p:pic>
    </p:spTree>
    <p:extLst>
      <p:ext uri="{BB962C8B-B14F-4D97-AF65-F5344CB8AC3E}">
        <p14:creationId xmlns:p14="http://schemas.microsoft.com/office/powerpoint/2010/main" val="41548393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668EAB-6DC6-464F-AB0A-E481DD0589AD}"/>
              </a:ext>
            </a:extLst>
          </p:cNvPr>
          <p:cNvPicPr>
            <a:picLocks noChangeAspect="1"/>
          </p:cNvPicPr>
          <p:nvPr/>
        </p:nvPicPr>
        <p:blipFill>
          <a:blip r:embed="rId3"/>
          <a:stretch>
            <a:fillRect/>
          </a:stretch>
        </p:blipFill>
        <p:spPr>
          <a:xfrm>
            <a:off x="0" y="1007378"/>
            <a:ext cx="9144000" cy="4343014"/>
          </a:xfrm>
          <a:prstGeom prst="rect">
            <a:avLst/>
          </a:prstGeom>
        </p:spPr>
      </p:pic>
    </p:spTree>
    <p:extLst>
      <p:ext uri="{BB962C8B-B14F-4D97-AF65-F5344CB8AC3E}">
        <p14:creationId xmlns:p14="http://schemas.microsoft.com/office/powerpoint/2010/main" val="10131187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F1D8C4-3CD4-4E34-92C0-8CE217FB3E0E}"/>
              </a:ext>
            </a:extLst>
          </p:cNvPr>
          <p:cNvPicPr>
            <a:picLocks noChangeAspect="1"/>
          </p:cNvPicPr>
          <p:nvPr/>
        </p:nvPicPr>
        <p:blipFill>
          <a:blip r:embed="rId2"/>
          <a:stretch>
            <a:fillRect/>
          </a:stretch>
        </p:blipFill>
        <p:spPr>
          <a:xfrm>
            <a:off x="159888" y="857250"/>
            <a:ext cx="8824224" cy="5143500"/>
          </a:xfrm>
          <a:prstGeom prst="rect">
            <a:avLst/>
          </a:prstGeom>
        </p:spPr>
      </p:pic>
    </p:spTree>
    <p:extLst>
      <p:ext uri="{BB962C8B-B14F-4D97-AF65-F5344CB8AC3E}">
        <p14:creationId xmlns:p14="http://schemas.microsoft.com/office/powerpoint/2010/main" val="17266639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BCED36-E815-444E-BF46-2AD3863A574A}"/>
              </a:ext>
            </a:extLst>
          </p:cNvPr>
          <p:cNvPicPr>
            <a:picLocks noChangeAspect="1"/>
          </p:cNvPicPr>
          <p:nvPr/>
        </p:nvPicPr>
        <p:blipFill>
          <a:blip r:embed="rId3"/>
          <a:stretch>
            <a:fillRect/>
          </a:stretch>
        </p:blipFill>
        <p:spPr>
          <a:xfrm>
            <a:off x="18547" y="939547"/>
            <a:ext cx="9144000" cy="1064483"/>
          </a:xfrm>
          <a:prstGeom prst="rect">
            <a:avLst/>
          </a:prstGeom>
        </p:spPr>
      </p:pic>
      <p:pic>
        <p:nvPicPr>
          <p:cNvPr id="3" name="Picture 2">
            <a:extLst>
              <a:ext uri="{FF2B5EF4-FFF2-40B4-BE49-F238E27FC236}">
                <a16:creationId xmlns:a16="http://schemas.microsoft.com/office/drawing/2014/main" id="{914169F1-6D86-4718-BAAF-1BEE11DA9327}"/>
              </a:ext>
            </a:extLst>
          </p:cNvPr>
          <p:cNvPicPr>
            <a:picLocks noChangeAspect="1"/>
          </p:cNvPicPr>
          <p:nvPr/>
        </p:nvPicPr>
        <p:blipFill>
          <a:blip r:embed="rId4"/>
          <a:stretch>
            <a:fillRect/>
          </a:stretch>
        </p:blipFill>
        <p:spPr>
          <a:xfrm>
            <a:off x="64008" y="2004030"/>
            <a:ext cx="5424212" cy="3630564"/>
          </a:xfrm>
          <a:prstGeom prst="rect">
            <a:avLst/>
          </a:prstGeom>
        </p:spPr>
      </p:pic>
      <p:sp>
        <p:nvSpPr>
          <p:cNvPr id="4" name="Rectangle 3">
            <a:extLst>
              <a:ext uri="{FF2B5EF4-FFF2-40B4-BE49-F238E27FC236}">
                <a16:creationId xmlns:a16="http://schemas.microsoft.com/office/drawing/2014/main" id="{97EAF8EE-7219-4BD7-946E-A07435F48D52}"/>
              </a:ext>
            </a:extLst>
          </p:cNvPr>
          <p:cNvSpPr/>
          <p:nvPr/>
        </p:nvSpPr>
        <p:spPr>
          <a:xfrm>
            <a:off x="64008" y="170672"/>
            <a:ext cx="3686266" cy="477054"/>
          </a:xfrm>
          <a:prstGeom prst="rect">
            <a:avLst/>
          </a:prstGeom>
        </p:spPr>
        <p:txBody>
          <a:bodyPr wrap="none">
            <a:spAutoFit/>
          </a:bodyPr>
          <a:lstStyle/>
          <a:p>
            <a:r>
              <a:rPr lang="en-CA" sz="2500" b="1" dirty="0">
                <a:solidFill>
                  <a:srgbClr val="FF0000"/>
                </a:solidFill>
                <a:latin typeface="Times New Roman" panose="02020603050405020304" pitchFamily="18" charset="0"/>
                <a:cs typeface="Times New Roman" panose="02020603050405020304" pitchFamily="18" charset="0"/>
              </a:rPr>
              <a:t>Free-form</a:t>
            </a:r>
            <a:r>
              <a:rPr lang="en-CA" sz="1350" b="1" dirty="0">
                <a:solidFill>
                  <a:srgbClr val="FF0000"/>
                </a:solidFill>
              </a:rPr>
              <a:t> </a:t>
            </a:r>
            <a:r>
              <a:rPr lang="en-CA" sz="2500" b="1" dirty="0">
                <a:solidFill>
                  <a:srgbClr val="FF0000"/>
                </a:solidFill>
                <a:latin typeface="Times New Roman" panose="02020603050405020304" pitchFamily="18" charset="0"/>
                <a:cs typeface="Times New Roman" panose="02020603050405020304" pitchFamily="18" charset="0"/>
              </a:rPr>
              <a:t>Query Imports</a:t>
            </a:r>
          </a:p>
        </p:txBody>
      </p:sp>
    </p:spTree>
    <p:extLst>
      <p:ext uri="{BB962C8B-B14F-4D97-AF65-F5344CB8AC3E}">
        <p14:creationId xmlns:p14="http://schemas.microsoft.com/office/powerpoint/2010/main" val="31441661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A67581-1CE0-4CE1-8252-7CCDC0879DB4}"/>
              </a:ext>
            </a:extLst>
          </p:cNvPr>
          <p:cNvPicPr>
            <a:picLocks noChangeAspect="1"/>
          </p:cNvPicPr>
          <p:nvPr/>
        </p:nvPicPr>
        <p:blipFill rotWithShape="1">
          <a:blip r:embed="rId2"/>
          <a:srcRect l="602" t="1219"/>
          <a:stretch/>
        </p:blipFill>
        <p:spPr>
          <a:xfrm>
            <a:off x="190500" y="1114425"/>
            <a:ext cx="7264003" cy="4339828"/>
          </a:xfrm>
          <a:prstGeom prst="rect">
            <a:avLst/>
          </a:prstGeom>
        </p:spPr>
      </p:pic>
    </p:spTree>
    <p:extLst>
      <p:ext uri="{BB962C8B-B14F-4D97-AF65-F5344CB8AC3E}">
        <p14:creationId xmlns:p14="http://schemas.microsoft.com/office/powerpoint/2010/main" val="41954210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CE3483-6224-4DEF-8D5F-269AD20058DB}"/>
              </a:ext>
            </a:extLst>
          </p:cNvPr>
          <p:cNvPicPr>
            <a:picLocks noChangeAspect="1"/>
          </p:cNvPicPr>
          <p:nvPr/>
        </p:nvPicPr>
        <p:blipFill>
          <a:blip r:embed="rId3"/>
          <a:stretch>
            <a:fillRect/>
          </a:stretch>
        </p:blipFill>
        <p:spPr>
          <a:xfrm>
            <a:off x="0" y="1003789"/>
            <a:ext cx="9144000" cy="4850423"/>
          </a:xfrm>
          <a:prstGeom prst="rect">
            <a:avLst/>
          </a:prstGeom>
        </p:spPr>
      </p:pic>
    </p:spTree>
    <p:extLst>
      <p:ext uri="{BB962C8B-B14F-4D97-AF65-F5344CB8AC3E}">
        <p14:creationId xmlns:p14="http://schemas.microsoft.com/office/powerpoint/2010/main" val="9145107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4096</TotalTime>
  <Words>4297</Words>
  <Application>Microsoft Office PowerPoint</Application>
  <PresentationFormat>On-screen Show (4:3)</PresentationFormat>
  <Paragraphs>439</Paragraphs>
  <Slides>117</Slides>
  <Notes>70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Times New Roman</vt:lpstr>
      <vt:lpstr>Office Theme</vt:lpstr>
      <vt:lpstr>PIG+ Sqoop</vt:lpstr>
      <vt:lpstr>PIG Latin Execution</vt:lpstr>
      <vt:lpstr>PIG Modes</vt:lpstr>
      <vt:lpstr>Commonly Used Bag Functions</vt:lpstr>
      <vt:lpstr>Commonly Used Functions</vt:lpstr>
      <vt:lpstr>Shell Commands</vt:lpstr>
      <vt:lpstr>PowerPoint Presentation</vt:lpstr>
      <vt:lpstr>PowerPoint Presentation</vt:lpstr>
      <vt:lpstr>PowerPoint Presentation</vt:lpstr>
      <vt:lpstr>Data Structures</vt:lpstr>
      <vt:lpstr>Simple Datatypes</vt:lpstr>
      <vt:lpstr>Mathematical Operators</vt:lpstr>
      <vt:lpstr>Relational Operators</vt:lpstr>
      <vt:lpstr>Code Rules</vt:lpstr>
      <vt:lpstr>Load Functions</vt:lpstr>
      <vt:lpstr>PowerPoint Presentation</vt:lpstr>
      <vt:lpstr>PowerPoint Presentation</vt:lpstr>
      <vt:lpstr>Lazy Evaluation in PIG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Sqoop</vt:lpstr>
      <vt:lpstr>Apache Sqoop</vt:lpstr>
      <vt:lpstr>What is it ?</vt:lpstr>
      <vt:lpstr>Scoop –How does it work</vt:lpstr>
      <vt:lpstr>Scoop -Interfaces</vt:lpstr>
      <vt:lpstr>Sqoop -Example</vt:lpstr>
      <vt:lpstr>Sqoop -Architecture</vt:lpstr>
      <vt:lpstr>Sqoop –Architecture –Scoop 1</vt:lpstr>
      <vt:lpstr>Sqoop –Architecture –Scoop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PIG</dc:title>
  <dc:creator>Mausam Ghosh</dc:creator>
  <cp:lastModifiedBy>Aadarsha Chapagain</cp:lastModifiedBy>
  <cp:revision>132</cp:revision>
  <dcterms:created xsi:type="dcterms:W3CDTF">2019-01-20T01:25:21Z</dcterms:created>
  <dcterms:modified xsi:type="dcterms:W3CDTF">2021-10-01T23:44:51Z</dcterms:modified>
</cp:coreProperties>
</file>